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54"/>
  </p:notesMasterIdLst>
  <p:sldIdLst>
    <p:sldId id="256" r:id="rId2"/>
    <p:sldId id="352" r:id="rId3"/>
    <p:sldId id="376" r:id="rId4"/>
    <p:sldId id="377" r:id="rId5"/>
    <p:sldId id="402" r:id="rId6"/>
    <p:sldId id="378" r:id="rId7"/>
    <p:sldId id="411" r:id="rId8"/>
    <p:sldId id="405" r:id="rId9"/>
    <p:sldId id="406" r:id="rId10"/>
    <p:sldId id="407" r:id="rId11"/>
    <p:sldId id="408" r:id="rId12"/>
    <p:sldId id="409" r:id="rId13"/>
    <p:sldId id="410" r:id="rId14"/>
    <p:sldId id="382" r:id="rId15"/>
    <p:sldId id="381" r:id="rId16"/>
    <p:sldId id="350" r:id="rId17"/>
    <p:sldId id="353" r:id="rId18"/>
    <p:sldId id="354" r:id="rId19"/>
    <p:sldId id="355" r:id="rId20"/>
    <p:sldId id="356" r:id="rId21"/>
    <p:sldId id="357" r:id="rId22"/>
    <p:sldId id="390" r:id="rId23"/>
    <p:sldId id="388" r:id="rId24"/>
    <p:sldId id="389" r:id="rId25"/>
    <p:sldId id="359" r:id="rId26"/>
    <p:sldId id="360" r:id="rId27"/>
    <p:sldId id="345" r:id="rId28"/>
    <p:sldId id="310" r:id="rId29"/>
    <p:sldId id="363" r:id="rId30"/>
    <p:sldId id="364" r:id="rId31"/>
    <p:sldId id="365" r:id="rId32"/>
    <p:sldId id="267" r:id="rId33"/>
    <p:sldId id="269" r:id="rId34"/>
    <p:sldId id="344" r:id="rId35"/>
    <p:sldId id="273" r:id="rId36"/>
    <p:sldId id="274" r:id="rId37"/>
    <p:sldId id="276" r:id="rId38"/>
    <p:sldId id="277" r:id="rId39"/>
    <p:sldId id="346" r:id="rId40"/>
    <p:sldId id="347" r:id="rId41"/>
    <p:sldId id="348" r:id="rId42"/>
    <p:sldId id="282" r:id="rId43"/>
    <p:sldId id="283" r:id="rId44"/>
    <p:sldId id="349" r:id="rId45"/>
    <p:sldId id="296" r:id="rId46"/>
    <p:sldId id="395" r:id="rId47"/>
    <p:sldId id="392" r:id="rId48"/>
    <p:sldId id="393" r:id="rId49"/>
    <p:sldId id="394" r:id="rId50"/>
    <p:sldId id="403" r:id="rId51"/>
    <p:sldId id="404" r:id="rId52"/>
    <p:sldId id="366"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9" d="100"/>
          <a:sy n="69" d="100"/>
        </p:scale>
        <p:origin x="-119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1B83982-C356-4448-89C6-A1A1C15EF505}" type="doc">
      <dgm:prSet loTypeId="urn:microsoft.com/office/officeart/2005/8/layout/vList2" loCatId="list" qsTypeId="urn:microsoft.com/office/officeart/2005/8/quickstyle/simple1" qsCatId="simple" csTypeId="urn:microsoft.com/office/officeart/2005/8/colors/accent1_2" csCatId="accent1"/>
      <dgm:spPr/>
      <dgm:t>
        <a:bodyPr/>
        <a:lstStyle/>
        <a:p>
          <a:endParaRPr lang="en-US"/>
        </a:p>
      </dgm:t>
    </dgm:pt>
    <dgm:pt modelId="{C1F9B013-DF12-47EB-BD3C-AECD78B44988}">
      <dgm:prSet custT="1"/>
      <dgm:spPr/>
      <dgm:t>
        <a:bodyPr/>
        <a:lstStyle/>
        <a:p>
          <a:pPr rtl="0"/>
          <a:r>
            <a:rPr lang="en-US" sz="2000" dirty="0" smtClean="0">
              <a:solidFill>
                <a:schemeClr val="tx1"/>
              </a:solidFill>
              <a:latin typeface="Times New Roman" pitchFamily="18" charset="0"/>
              <a:cs typeface="Times New Roman" pitchFamily="18" charset="0"/>
            </a:rPr>
            <a:t>CHILD GROWTH AND GROWTH MONITORING</a:t>
          </a:r>
          <a:endParaRPr lang="en-US" sz="2000" dirty="0">
            <a:solidFill>
              <a:schemeClr val="tx1"/>
            </a:solidFill>
            <a:latin typeface="Times New Roman" pitchFamily="18" charset="0"/>
            <a:cs typeface="Times New Roman" pitchFamily="18" charset="0"/>
          </a:endParaRPr>
        </a:p>
      </dgm:t>
    </dgm:pt>
    <dgm:pt modelId="{E8E68335-ADB4-445E-A288-05BBF580CEEF}" type="parTrans" cxnId="{D1795F2B-D9E8-49EB-BB79-2BDF3C67842E}">
      <dgm:prSet/>
      <dgm:spPr/>
      <dgm:t>
        <a:bodyPr/>
        <a:lstStyle/>
        <a:p>
          <a:endParaRPr lang="en-US"/>
        </a:p>
      </dgm:t>
    </dgm:pt>
    <dgm:pt modelId="{8BF54232-CE3D-4EDE-807E-E98BE9CAAEE4}" type="sibTrans" cxnId="{D1795F2B-D9E8-49EB-BB79-2BDF3C67842E}">
      <dgm:prSet/>
      <dgm:spPr/>
      <dgm:t>
        <a:bodyPr/>
        <a:lstStyle/>
        <a:p>
          <a:endParaRPr lang="en-US"/>
        </a:p>
      </dgm:t>
    </dgm:pt>
    <dgm:pt modelId="{A6AEA35C-3F29-45D6-B970-0CAD72854EAE}">
      <dgm:prSet custT="1"/>
      <dgm:spPr/>
      <dgm:t>
        <a:bodyPr/>
        <a:lstStyle/>
        <a:p>
          <a:pPr rtl="0"/>
          <a:r>
            <a:rPr lang="en-US" sz="2000" dirty="0" smtClean="0">
              <a:solidFill>
                <a:schemeClr val="tx1"/>
              </a:solidFill>
              <a:latin typeface="Times New Roman" pitchFamily="18" charset="0"/>
              <a:cs typeface="Times New Roman" pitchFamily="18" charset="0"/>
            </a:rPr>
            <a:t>MEASURES OF SCALES</a:t>
          </a:r>
          <a:endParaRPr lang="en-US" sz="2000" dirty="0">
            <a:solidFill>
              <a:schemeClr val="tx1"/>
            </a:solidFill>
            <a:latin typeface="Times New Roman" pitchFamily="18" charset="0"/>
            <a:cs typeface="Times New Roman" pitchFamily="18" charset="0"/>
          </a:endParaRPr>
        </a:p>
      </dgm:t>
    </dgm:pt>
    <dgm:pt modelId="{78FC713C-A5CA-4DF8-99FC-D12094FC512C}" type="parTrans" cxnId="{8201EC2D-F4F9-4621-AC5E-0CB92B0A43DB}">
      <dgm:prSet/>
      <dgm:spPr/>
      <dgm:t>
        <a:bodyPr/>
        <a:lstStyle/>
        <a:p>
          <a:endParaRPr lang="en-US"/>
        </a:p>
      </dgm:t>
    </dgm:pt>
    <dgm:pt modelId="{124879F5-9FBB-4AA1-B3A1-3C6447B00BFB}" type="sibTrans" cxnId="{8201EC2D-F4F9-4621-AC5E-0CB92B0A43DB}">
      <dgm:prSet/>
      <dgm:spPr/>
      <dgm:t>
        <a:bodyPr/>
        <a:lstStyle/>
        <a:p>
          <a:endParaRPr lang="en-US"/>
        </a:p>
      </dgm:t>
    </dgm:pt>
    <dgm:pt modelId="{761B5F37-6E8E-4E17-8E52-66CE34C2C57D}">
      <dgm:prSet custT="1"/>
      <dgm:spPr/>
      <dgm:t>
        <a:bodyPr/>
        <a:lstStyle/>
        <a:p>
          <a:pPr rtl="0"/>
          <a:r>
            <a:rPr lang="en-US" sz="2000" dirty="0" smtClean="0">
              <a:solidFill>
                <a:schemeClr val="tx1"/>
              </a:solidFill>
              <a:latin typeface="Times New Roman" pitchFamily="18" charset="0"/>
              <a:cs typeface="Times New Roman" pitchFamily="18" charset="0"/>
            </a:rPr>
            <a:t>INDICES FOR ANTHR0POMETRIC ASSESSMENT AND THEIR INTERPRETATION</a:t>
          </a:r>
          <a:endParaRPr lang="en-US" sz="2000" dirty="0">
            <a:solidFill>
              <a:schemeClr val="tx1"/>
            </a:solidFill>
            <a:latin typeface="Times New Roman" pitchFamily="18" charset="0"/>
            <a:cs typeface="Times New Roman" pitchFamily="18" charset="0"/>
          </a:endParaRPr>
        </a:p>
      </dgm:t>
    </dgm:pt>
    <dgm:pt modelId="{48286919-3B79-4B6B-ACE3-4EB27697D399}" type="parTrans" cxnId="{D1279107-D339-42ED-A026-6C0F0BC83E0C}">
      <dgm:prSet/>
      <dgm:spPr/>
      <dgm:t>
        <a:bodyPr/>
        <a:lstStyle/>
        <a:p>
          <a:endParaRPr lang="en-US"/>
        </a:p>
      </dgm:t>
    </dgm:pt>
    <dgm:pt modelId="{68866189-83AE-48AE-B7A5-288486285515}" type="sibTrans" cxnId="{D1279107-D339-42ED-A026-6C0F0BC83E0C}">
      <dgm:prSet/>
      <dgm:spPr/>
      <dgm:t>
        <a:bodyPr/>
        <a:lstStyle/>
        <a:p>
          <a:endParaRPr lang="en-US"/>
        </a:p>
      </dgm:t>
    </dgm:pt>
    <dgm:pt modelId="{BC159F7F-C72D-4BFE-AF9C-5E1803253314}">
      <dgm:prSet custT="1"/>
      <dgm:spPr/>
      <dgm:t>
        <a:bodyPr/>
        <a:lstStyle/>
        <a:p>
          <a:pPr rtl="0"/>
          <a:r>
            <a:rPr lang="en-US" sz="2000" dirty="0" smtClean="0">
              <a:solidFill>
                <a:schemeClr val="tx1"/>
              </a:solidFill>
              <a:latin typeface="Times New Roman" pitchFamily="18" charset="0"/>
              <a:cs typeface="Times New Roman" pitchFamily="18" charset="0"/>
            </a:rPr>
            <a:t>DEFINITION OF GROWTH STANDARD AND REFERENCE</a:t>
          </a:r>
          <a:endParaRPr lang="en-US" sz="2000" dirty="0">
            <a:solidFill>
              <a:schemeClr val="tx1"/>
            </a:solidFill>
            <a:latin typeface="Times New Roman" pitchFamily="18" charset="0"/>
            <a:cs typeface="Times New Roman" pitchFamily="18" charset="0"/>
          </a:endParaRPr>
        </a:p>
      </dgm:t>
    </dgm:pt>
    <dgm:pt modelId="{E41A8C3A-0C64-4308-BF58-FAC9225C7B05}" type="parTrans" cxnId="{66D934CA-2DF3-4EC7-B529-D3007A055D4F}">
      <dgm:prSet/>
      <dgm:spPr/>
      <dgm:t>
        <a:bodyPr/>
        <a:lstStyle/>
        <a:p>
          <a:endParaRPr lang="en-US"/>
        </a:p>
      </dgm:t>
    </dgm:pt>
    <dgm:pt modelId="{950C06EE-5791-4533-8E33-3DBF7D66B46A}" type="sibTrans" cxnId="{66D934CA-2DF3-4EC7-B529-D3007A055D4F}">
      <dgm:prSet/>
      <dgm:spPr/>
      <dgm:t>
        <a:bodyPr/>
        <a:lstStyle/>
        <a:p>
          <a:endParaRPr lang="en-US"/>
        </a:p>
      </dgm:t>
    </dgm:pt>
    <dgm:pt modelId="{9DDF509F-A491-4B0D-B0BE-A130A7A76298}">
      <dgm:prSet custT="1"/>
      <dgm:spPr/>
      <dgm:t>
        <a:bodyPr/>
        <a:lstStyle/>
        <a:p>
          <a:pPr rtl="0"/>
          <a:r>
            <a:rPr lang="en-US" sz="2000" dirty="0" smtClean="0">
              <a:solidFill>
                <a:schemeClr val="tx1"/>
              </a:solidFill>
              <a:latin typeface="Times New Roman" pitchFamily="18" charset="0"/>
              <a:cs typeface="Times New Roman" pitchFamily="18" charset="0"/>
            </a:rPr>
            <a:t>REFERENCE OR STANDARD</a:t>
          </a:r>
          <a:endParaRPr lang="en-US" sz="2000" dirty="0">
            <a:solidFill>
              <a:schemeClr val="tx1"/>
            </a:solidFill>
            <a:latin typeface="Times New Roman" pitchFamily="18" charset="0"/>
            <a:cs typeface="Times New Roman" pitchFamily="18" charset="0"/>
          </a:endParaRPr>
        </a:p>
      </dgm:t>
    </dgm:pt>
    <dgm:pt modelId="{7AB4A317-5D9E-4286-93A8-D0D7643C24CF}" type="parTrans" cxnId="{A4707E76-B917-4A36-8A6F-E510B81AF9A2}">
      <dgm:prSet/>
      <dgm:spPr/>
      <dgm:t>
        <a:bodyPr/>
        <a:lstStyle/>
        <a:p>
          <a:endParaRPr lang="en-US"/>
        </a:p>
      </dgm:t>
    </dgm:pt>
    <dgm:pt modelId="{E35FB052-CA4C-4E8C-ACAC-80BCA39D88F1}" type="sibTrans" cxnId="{A4707E76-B917-4A36-8A6F-E510B81AF9A2}">
      <dgm:prSet/>
      <dgm:spPr/>
      <dgm:t>
        <a:bodyPr/>
        <a:lstStyle/>
        <a:p>
          <a:endParaRPr lang="en-US"/>
        </a:p>
      </dgm:t>
    </dgm:pt>
    <dgm:pt modelId="{3E623FB5-463B-4616-8136-4FB97FBB3F9E}">
      <dgm:prSet custT="1"/>
      <dgm:spPr/>
      <dgm:t>
        <a:bodyPr/>
        <a:lstStyle/>
        <a:p>
          <a:pPr rtl="0"/>
          <a:r>
            <a:rPr lang="en-US" sz="2000" dirty="0" smtClean="0">
              <a:solidFill>
                <a:schemeClr val="tx1"/>
              </a:solidFill>
              <a:latin typeface="Times New Roman" pitchFamily="18" charset="0"/>
              <a:cs typeface="Times New Roman" pitchFamily="18" charset="0"/>
            </a:rPr>
            <a:t>LOCAL OR INTERNATIONAL</a:t>
          </a:r>
          <a:endParaRPr lang="en-US" sz="2000" dirty="0">
            <a:solidFill>
              <a:schemeClr val="tx1"/>
            </a:solidFill>
            <a:latin typeface="Times New Roman" pitchFamily="18" charset="0"/>
            <a:cs typeface="Times New Roman" pitchFamily="18" charset="0"/>
          </a:endParaRPr>
        </a:p>
      </dgm:t>
    </dgm:pt>
    <dgm:pt modelId="{FF38AF48-E028-4DA0-947B-B6545D67E410}" type="parTrans" cxnId="{26BD2866-1983-40FD-B404-FD7168D835FF}">
      <dgm:prSet/>
      <dgm:spPr/>
      <dgm:t>
        <a:bodyPr/>
        <a:lstStyle/>
        <a:p>
          <a:endParaRPr lang="en-US"/>
        </a:p>
      </dgm:t>
    </dgm:pt>
    <dgm:pt modelId="{AFCF4EE3-6AA2-4E11-B5B2-5C4B979D5609}" type="sibTrans" cxnId="{26BD2866-1983-40FD-B404-FD7168D835FF}">
      <dgm:prSet/>
      <dgm:spPr/>
      <dgm:t>
        <a:bodyPr/>
        <a:lstStyle/>
        <a:p>
          <a:endParaRPr lang="en-US"/>
        </a:p>
      </dgm:t>
    </dgm:pt>
    <dgm:pt modelId="{18DF784D-4041-45B7-8D06-F617E9B80986}">
      <dgm:prSet custT="1"/>
      <dgm:spPr/>
      <dgm:t>
        <a:bodyPr/>
        <a:lstStyle/>
        <a:p>
          <a:pPr rtl="0"/>
          <a:r>
            <a:rPr lang="en-US" sz="2000" dirty="0" smtClean="0">
              <a:solidFill>
                <a:schemeClr val="tx1"/>
              </a:solidFill>
              <a:latin typeface="Times New Roman" pitchFamily="18" charset="0"/>
              <a:cs typeface="Times New Roman" pitchFamily="18" charset="0"/>
            </a:rPr>
            <a:t>DISTANCE AND VELOCITY STANDARDS </a:t>
          </a:r>
          <a:endParaRPr lang="en-US" sz="2000" dirty="0">
            <a:solidFill>
              <a:schemeClr val="tx1"/>
            </a:solidFill>
            <a:latin typeface="Times New Roman" pitchFamily="18" charset="0"/>
            <a:cs typeface="Times New Roman" pitchFamily="18" charset="0"/>
          </a:endParaRPr>
        </a:p>
      </dgm:t>
    </dgm:pt>
    <dgm:pt modelId="{D3F9CB24-D448-43CC-AA5A-E4C0842FC415}" type="parTrans" cxnId="{D279664B-741F-45C7-A604-F659D4E2F349}">
      <dgm:prSet/>
      <dgm:spPr/>
      <dgm:t>
        <a:bodyPr/>
        <a:lstStyle/>
        <a:p>
          <a:endParaRPr lang="en-US"/>
        </a:p>
      </dgm:t>
    </dgm:pt>
    <dgm:pt modelId="{B0CE425A-EA0C-4695-A647-04CBF1559D3E}" type="sibTrans" cxnId="{D279664B-741F-45C7-A604-F659D4E2F349}">
      <dgm:prSet/>
      <dgm:spPr/>
      <dgm:t>
        <a:bodyPr/>
        <a:lstStyle/>
        <a:p>
          <a:endParaRPr lang="en-US"/>
        </a:p>
      </dgm:t>
    </dgm:pt>
    <dgm:pt modelId="{F7B0BB1B-A158-4162-B3B7-A44D716E6FB0}">
      <dgm:prSet custT="1"/>
      <dgm:spPr/>
      <dgm:t>
        <a:bodyPr/>
        <a:lstStyle/>
        <a:p>
          <a:pPr rtl="0"/>
          <a:r>
            <a:rPr lang="en-US" sz="2000" dirty="0" smtClean="0">
              <a:solidFill>
                <a:schemeClr val="tx1"/>
              </a:solidFill>
              <a:latin typeface="Times New Roman" pitchFamily="18" charset="0"/>
              <a:cs typeface="Times New Roman" pitchFamily="18" charset="0"/>
            </a:rPr>
            <a:t>MARGINAL AND CONDITIONAL STANDARDS</a:t>
          </a:r>
          <a:endParaRPr lang="en-US" sz="2000" dirty="0">
            <a:solidFill>
              <a:schemeClr val="tx1"/>
            </a:solidFill>
            <a:latin typeface="Times New Roman" pitchFamily="18" charset="0"/>
            <a:cs typeface="Times New Roman" pitchFamily="18" charset="0"/>
          </a:endParaRPr>
        </a:p>
      </dgm:t>
    </dgm:pt>
    <dgm:pt modelId="{613F6BF9-A375-4AE3-A579-5150D1DC1B41}" type="parTrans" cxnId="{69ECCED1-29F3-4D98-A9F2-6AED653E0FF4}">
      <dgm:prSet/>
      <dgm:spPr/>
      <dgm:t>
        <a:bodyPr/>
        <a:lstStyle/>
        <a:p>
          <a:endParaRPr lang="en-US"/>
        </a:p>
      </dgm:t>
    </dgm:pt>
    <dgm:pt modelId="{CE163502-D53D-4CAE-AFFB-9BD02B3F7DB8}" type="sibTrans" cxnId="{69ECCED1-29F3-4D98-A9F2-6AED653E0FF4}">
      <dgm:prSet/>
      <dgm:spPr/>
      <dgm:t>
        <a:bodyPr/>
        <a:lstStyle/>
        <a:p>
          <a:endParaRPr lang="en-US"/>
        </a:p>
      </dgm:t>
    </dgm:pt>
    <dgm:pt modelId="{D62F6AC8-1894-485C-927C-2012AE7E65B0}">
      <dgm:prSet custT="1"/>
      <dgm:spPr/>
      <dgm:t>
        <a:bodyPr/>
        <a:lstStyle/>
        <a:p>
          <a:pPr rtl="0"/>
          <a:r>
            <a:rPr lang="en-US" sz="2000" dirty="0" smtClean="0">
              <a:solidFill>
                <a:schemeClr val="tx1"/>
              </a:solidFill>
              <a:latin typeface="Times New Roman" pitchFamily="18" charset="0"/>
              <a:cs typeface="Times New Roman" pitchFamily="18" charset="0"/>
            </a:rPr>
            <a:t>PURPOSE OF STANDARDS </a:t>
          </a:r>
          <a:endParaRPr lang="en-US" sz="2000" dirty="0">
            <a:solidFill>
              <a:schemeClr val="tx1"/>
            </a:solidFill>
            <a:latin typeface="Times New Roman" pitchFamily="18" charset="0"/>
            <a:cs typeface="Times New Roman" pitchFamily="18" charset="0"/>
          </a:endParaRPr>
        </a:p>
      </dgm:t>
    </dgm:pt>
    <dgm:pt modelId="{EC3AE0DD-FFDF-4B6B-8894-1F900CED516B}" type="parTrans" cxnId="{ABB65EB2-0D6C-4A44-A32F-7ACD8D1AAC1B}">
      <dgm:prSet/>
      <dgm:spPr/>
      <dgm:t>
        <a:bodyPr/>
        <a:lstStyle/>
        <a:p>
          <a:endParaRPr lang="en-US"/>
        </a:p>
      </dgm:t>
    </dgm:pt>
    <dgm:pt modelId="{B22FF7E2-2D31-4522-8C7A-5726704AA3D9}" type="sibTrans" cxnId="{ABB65EB2-0D6C-4A44-A32F-7ACD8D1AAC1B}">
      <dgm:prSet/>
      <dgm:spPr/>
      <dgm:t>
        <a:bodyPr/>
        <a:lstStyle/>
        <a:p>
          <a:endParaRPr lang="en-US"/>
        </a:p>
      </dgm:t>
    </dgm:pt>
    <dgm:pt modelId="{2907D202-4C19-45E8-9200-9D47644E6AAB}">
      <dgm:prSet custT="1"/>
      <dgm:spPr/>
      <dgm:t>
        <a:bodyPr/>
        <a:lstStyle/>
        <a:p>
          <a:pPr rtl="0"/>
          <a:r>
            <a:rPr lang="en-US" sz="2000" dirty="0" smtClean="0">
              <a:solidFill>
                <a:schemeClr val="tx1"/>
              </a:solidFill>
              <a:latin typeface="Times New Roman" pitchFamily="18" charset="0"/>
              <a:cs typeface="Times New Roman" pitchFamily="18" charset="0"/>
            </a:rPr>
            <a:t>HISTORY OF GROWTH REFERENCES AND STANDARDS</a:t>
          </a:r>
          <a:endParaRPr lang="en-US" sz="2000" dirty="0">
            <a:solidFill>
              <a:schemeClr val="tx1"/>
            </a:solidFill>
            <a:latin typeface="Times New Roman" pitchFamily="18" charset="0"/>
            <a:cs typeface="Times New Roman" pitchFamily="18" charset="0"/>
          </a:endParaRPr>
        </a:p>
      </dgm:t>
    </dgm:pt>
    <dgm:pt modelId="{7775B0CB-8E30-471F-928F-A7E20778796B}" type="parTrans" cxnId="{9973C879-FA07-401A-8A83-29A98F8A9C66}">
      <dgm:prSet/>
      <dgm:spPr/>
      <dgm:t>
        <a:bodyPr/>
        <a:lstStyle/>
        <a:p>
          <a:endParaRPr lang="en-US"/>
        </a:p>
      </dgm:t>
    </dgm:pt>
    <dgm:pt modelId="{A9478FA4-54C3-4839-BBC5-2B22CD5ADBF4}" type="sibTrans" cxnId="{9973C879-FA07-401A-8A83-29A98F8A9C66}">
      <dgm:prSet/>
      <dgm:spPr/>
      <dgm:t>
        <a:bodyPr/>
        <a:lstStyle/>
        <a:p>
          <a:endParaRPr lang="en-US"/>
        </a:p>
      </dgm:t>
    </dgm:pt>
    <dgm:pt modelId="{C92B879B-58BA-40F2-8B38-DE87228B90E1}">
      <dgm:prSet custT="1"/>
      <dgm:spPr/>
      <dgm:t>
        <a:bodyPr/>
        <a:lstStyle/>
        <a:p>
          <a:pPr rtl="0"/>
          <a:r>
            <a:rPr lang="en-US" sz="2000" dirty="0" smtClean="0">
              <a:solidFill>
                <a:schemeClr val="tx1"/>
              </a:solidFill>
              <a:latin typeface="Times New Roman" pitchFamily="18" charset="0"/>
              <a:cs typeface="Times New Roman" pitchFamily="18" charset="0"/>
            </a:rPr>
            <a:t>WHO MULTICENTRIC GROWTH REFERENCE STUDY</a:t>
          </a:r>
          <a:endParaRPr lang="en-US" sz="2000" dirty="0">
            <a:solidFill>
              <a:schemeClr val="tx1"/>
            </a:solidFill>
            <a:latin typeface="Times New Roman" pitchFamily="18" charset="0"/>
            <a:cs typeface="Times New Roman" pitchFamily="18" charset="0"/>
          </a:endParaRPr>
        </a:p>
      </dgm:t>
    </dgm:pt>
    <dgm:pt modelId="{ED83130B-99FE-4446-AC7D-D6078AED6E9F}" type="parTrans" cxnId="{4F536304-5A30-4E5B-9D17-A34E3B147C34}">
      <dgm:prSet/>
      <dgm:spPr/>
      <dgm:t>
        <a:bodyPr/>
        <a:lstStyle/>
        <a:p>
          <a:endParaRPr lang="en-US"/>
        </a:p>
      </dgm:t>
    </dgm:pt>
    <dgm:pt modelId="{95637E44-49F8-4EE8-ABE0-86B404EC918A}" type="sibTrans" cxnId="{4F536304-5A30-4E5B-9D17-A34E3B147C34}">
      <dgm:prSet/>
      <dgm:spPr/>
      <dgm:t>
        <a:bodyPr/>
        <a:lstStyle/>
        <a:p>
          <a:endParaRPr lang="en-US"/>
        </a:p>
      </dgm:t>
    </dgm:pt>
    <dgm:pt modelId="{E094E22B-1D01-4E93-90ED-2E10F29FDE9A}" type="pres">
      <dgm:prSet presAssocID="{F1B83982-C356-4448-89C6-A1A1C15EF505}" presName="linear" presStyleCnt="0">
        <dgm:presLayoutVars>
          <dgm:animLvl val="lvl"/>
          <dgm:resizeHandles val="exact"/>
        </dgm:presLayoutVars>
      </dgm:prSet>
      <dgm:spPr/>
      <dgm:t>
        <a:bodyPr/>
        <a:lstStyle/>
        <a:p>
          <a:endParaRPr lang="en-US"/>
        </a:p>
      </dgm:t>
    </dgm:pt>
    <dgm:pt modelId="{5D9EC07F-DA8D-4D9B-8467-0B97A63C5C60}" type="pres">
      <dgm:prSet presAssocID="{C1F9B013-DF12-47EB-BD3C-AECD78B44988}" presName="parentText" presStyleLbl="node1" presStyleIdx="0" presStyleCnt="11">
        <dgm:presLayoutVars>
          <dgm:chMax val="0"/>
          <dgm:bulletEnabled val="1"/>
        </dgm:presLayoutVars>
      </dgm:prSet>
      <dgm:spPr/>
      <dgm:t>
        <a:bodyPr/>
        <a:lstStyle/>
        <a:p>
          <a:endParaRPr lang="en-US"/>
        </a:p>
      </dgm:t>
    </dgm:pt>
    <dgm:pt modelId="{2509911B-D602-4BB7-A5DE-B369CA8925A9}" type="pres">
      <dgm:prSet presAssocID="{8BF54232-CE3D-4EDE-807E-E98BE9CAAEE4}" presName="spacer" presStyleCnt="0"/>
      <dgm:spPr/>
    </dgm:pt>
    <dgm:pt modelId="{733894AE-42F0-486A-980A-BB8E62D87C8E}" type="pres">
      <dgm:prSet presAssocID="{A6AEA35C-3F29-45D6-B970-0CAD72854EAE}" presName="parentText" presStyleLbl="node1" presStyleIdx="1" presStyleCnt="11">
        <dgm:presLayoutVars>
          <dgm:chMax val="0"/>
          <dgm:bulletEnabled val="1"/>
        </dgm:presLayoutVars>
      </dgm:prSet>
      <dgm:spPr/>
      <dgm:t>
        <a:bodyPr/>
        <a:lstStyle/>
        <a:p>
          <a:endParaRPr lang="en-US"/>
        </a:p>
      </dgm:t>
    </dgm:pt>
    <dgm:pt modelId="{0DC0B762-136A-451B-B1FD-00356A95C959}" type="pres">
      <dgm:prSet presAssocID="{124879F5-9FBB-4AA1-B3A1-3C6447B00BFB}" presName="spacer" presStyleCnt="0"/>
      <dgm:spPr/>
    </dgm:pt>
    <dgm:pt modelId="{235A377A-A378-4274-8832-1E404F0153E1}" type="pres">
      <dgm:prSet presAssocID="{761B5F37-6E8E-4E17-8E52-66CE34C2C57D}" presName="parentText" presStyleLbl="node1" presStyleIdx="2" presStyleCnt="11">
        <dgm:presLayoutVars>
          <dgm:chMax val="0"/>
          <dgm:bulletEnabled val="1"/>
        </dgm:presLayoutVars>
      </dgm:prSet>
      <dgm:spPr/>
      <dgm:t>
        <a:bodyPr/>
        <a:lstStyle/>
        <a:p>
          <a:endParaRPr lang="en-US"/>
        </a:p>
      </dgm:t>
    </dgm:pt>
    <dgm:pt modelId="{C9BC9392-50D5-46CC-9143-960F46C5EC87}" type="pres">
      <dgm:prSet presAssocID="{68866189-83AE-48AE-B7A5-288486285515}" presName="spacer" presStyleCnt="0"/>
      <dgm:spPr/>
    </dgm:pt>
    <dgm:pt modelId="{30675653-5586-4428-A66D-383DEBCD77CB}" type="pres">
      <dgm:prSet presAssocID="{BC159F7F-C72D-4BFE-AF9C-5E1803253314}" presName="parentText" presStyleLbl="node1" presStyleIdx="3" presStyleCnt="11">
        <dgm:presLayoutVars>
          <dgm:chMax val="0"/>
          <dgm:bulletEnabled val="1"/>
        </dgm:presLayoutVars>
      </dgm:prSet>
      <dgm:spPr/>
      <dgm:t>
        <a:bodyPr/>
        <a:lstStyle/>
        <a:p>
          <a:endParaRPr lang="en-US"/>
        </a:p>
      </dgm:t>
    </dgm:pt>
    <dgm:pt modelId="{314C9A51-1AA8-4502-B3F6-5F3FB8822BF5}" type="pres">
      <dgm:prSet presAssocID="{950C06EE-5791-4533-8E33-3DBF7D66B46A}" presName="spacer" presStyleCnt="0"/>
      <dgm:spPr/>
    </dgm:pt>
    <dgm:pt modelId="{48AB3D01-973C-4798-800C-AF3E0B486E6F}" type="pres">
      <dgm:prSet presAssocID="{9DDF509F-A491-4B0D-B0BE-A130A7A76298}" presName="parentText" presStyleLbl="node1" presStyleIdx="4" presStyleCnt="11">
        <dgm:presLayoutVars>
          <dgm:chMax val="0"/>
          <dgm:bulletEnabled val="1"/>
        </dgm:presLayoutVars>
      </dgm:prSet>
      <dgm:spPr/>
      <dgm:t>
        <a:bodyPr/>
        <a:lstStyle/>
        <a:p>
          <a:endParaRPr lang="en-US"/>
        </a:p>
      </dgm:t>
    </dgm:pt>
    <dgm:pt modelId="{83FB41F0-4BBE-4AF3-865E-1E8A0E94BDEA}" type="pres">
      <dgm:prSet presAssocID="{E35FB052-CA4C-4E8C-ACAC-80BCA39D88F1}" presName="spacer" presStyleCnt="0"/>
      <dgm:spPr/>
    </dgm:pt>
    <dgm:pt modelId="{D84F5D33-5471-4691-88FA-990A9986E60A}" type="pres">
      <dgm:prSet presAssocID="{3E623FB5-463B-4616-8136-4FB97FBB3F9E}" presName="parentText" presStyleLbl="node1" presStyleIdx="5" presStyleCnt="11">
        <dgm:presLayoutVars>
          <dgm:chMax val="0"/>
          <dgm:bulletEnabled val="1"/>
        </dgm:presLayoutVars>
      </dgm:prSet>
      <dgm:spPr/>
      <dgm:t>
        <a:bodyPr/>
        <a:lstStyle/>
        <a:p>
          <a:endParaRPr lang="en-US"/>
        </a:p>
      </dgm:t>
    </dgm:pt>
    <dgm:pt modelId="{693F63DF-340B-490B-AC04-E019167E9C70}" type="pres">
      <dgm:prSet presAssocID="{AFCF4EE3-6AA2-4E11-B5B2-5C4B979D5609}" presName="spacer" presStyleCnt="0"/>
      <dgm:spPr/>
    </dgm:pt>
    <dgm:pt modelId="{7E83F287-9AA1-4FA6-B085-58AC2CF10880}" type="pres">
      <dgm:prSet presAssocID="{18DF784D-4041-45B7-8D06-F617E9B80986}" presName="parentText" presStyleLbl="node1" presStyleIdx="6" presStyleCnt="11">
        <dgm:presLayoutVars>
          <dgm:chMax val="0"/>
          <dgm:bulletEnabled val="1"/>
        </dgm:presLayoutVars>
      </dgm:prSet>
      <dgm:spPr/>
      <dgm:t>
        <a:bodyPr/>
        <a:lstStyle/>
        <a:p>
          <a:endParaRPr lang="en-US"/>
        </a:p>
      </dgm:t>
    </dgm:pt>
    <dgm:pt modelId="{3A50B99C-437E-4812-9E7F-00D27EF6EE1A}" type="pres">
      <dgm:prSet presAssocID="{B0CE425A-EA0C-4695-A647-04CBF1559D3E}" presName="spacer" presStyleCnt="0"/>
      <dgm:spPr/>
    </dgm:pt>
    <dgm:pt modelId="{B9BF14F9-FF37-4983-8163-9C6C89025D7A}" type="pres">
      <dgm:prSet presAssocID="{F7B0BB1B-A158-4162-B3B7-A44D716E6FB0}" presName="parentText" presStyleLbl="node1" presStyleIdx="7" presStyleCnt="11">
        <dgm:presLayoutVars>
          <dgm:chMax val="0"/>
          <dgm:bulletEnabled val="1"/>
        </dgm:presLayoutVars>
      </dgm:prSet>
      <dgm:spPr/>
      <dgm:t>
        <a:bodyPr/>
        <a:lstStyle/>
        <a:p>
          <a:endParaRPr lang="en-US"/>
        </a:p>
      </dgm:t>
    </dgm:pt>
    <dgm:pt modelId="{4188333D-3DF7-4D67-90C8-FC3F7EA08F29}" type="pres">
      <dgm:prSet presAssocID="{CE163502-D53D-4CAE-AFFB-9BD02B3F7DB8}" presName="spacer" presStyleCnt="0"/>
      <dgm:spPr/>
    </dgm:pt>
    <dgm:pt modelId="{0FA6F6F0-52E0-4734-AA4F-070BC60679D1}" type="pres">
      <dgm:prSet presAssocID="{D62F6AC8-1894-485C-927C-2012AE7E65B0}" presName="parentText" presStyleLbl="node1" presStyleIdx="8" presStyleCnt="11">
        <dgm:presLayoutVars>
          <dgm:chMax val="0"/>
          <dgm:bulletEnabled val="1"/>
        </dgm:presLayoutVars>
      </dgm:prSet>
      <dgm:spPr/>
      <dgm:t>
        <a:bodyPr/>
        <a:lstStyle/>
        <a:p>
          <a:endParaRPr lang="en-US"/>
        </a:p>
      </dgm:t>
    </dgm:pt>
    <dgm:pt modelId="{24B30F5F-A1A4-489D-8AA6-2C728045B095}" type="pres">
      <dgm:prSet presAssocID="{B22FF7E2-2D31-4522-8C7A-5726704AA3D9}" presName="spacer" presStyleCnt="0"/>
      <dgm:spPr/>
    </dgm:pt>
    <dgm:pt modelId="{34B02453-9C4E-4B36-AF0C-0B2E5A71849F}" type="pres">
      <dgm:prSet presAssocID="{2907D202-4C19-45E8-9200-9D47644E6AAB}" presName="parentText" presStyleLbl="node1" presStyleIdx="9" presStyleCnt="11">
        <dgm:presLayoutVars>
          <dgm:chMax val="0"/>
          <dgm:bulletEnabled val="1"/>
        </dgm:presLayoutVars>
      </dgm:prSet>
      <dgm:spPr/>
      <dgm:t>
        <a:bodyPr/>
        <a:lstStyle/>
        <a:p>
          <a:endParaRPr lang="en-US"/>
        </a:p>
      </dgm:t>
    </dgm:pt>
    <dgm:pt modelId="{E866316F-3D2D-4B6C-88D5-6ABE4305B419}" type="pres">
      <dgm:prSet presAssocID="{A9478FA4-54C3-4839-BBC5-2B22CD5ADBF4}" presName="spacer" presStyleCnt="0"/>
      <dgm:spPr/>
    </dgm:pt>
    <dgm:pt modelId="{10311EC8-B105-41D7-B51D-070F78CDE300}" type="pres">
      <dgm:prSet presAssocID="{C92B879B-58BA-40F2-8B38-DE87228B90E1}" presName="parentText" presStyleLbl="node1" presStyleIdx="10" presStyleCnt="11">
        <dgm:presLayoutVars>
          <dgm:chMax val="0"/>
          <dgm:bulletEnabled val="1"/>
        </dgm:presLayoutVars>
      </dgm:prSet>
      <dgm:spPr/>
      <dgm:t>
        <a:bodyPr/>
        <a:lstStyle/>
        <a:p>
          <a:endParaRPr lang="en-US"/>
        </a:p>
      </dgm:t>
    </dgm:pt>
  </dgm:ptLst>
  <dgm:cxnLst>
    <dgm:cxn modelId="{26BD2866-1983-40FD-B404-FD7168D835FF}" srcId="{F1B83982-C356-4448-89C6-A1A1C15EF505}" destId="{3E623FB5-463B-4616-8136-4FB97FBB3F9E}" srcOrd="5" destOrd="0" parTransId="{FF38AF48-E028-4DA0-947B-B6545D67E410}" sibTransId="{AFCF4EE3-6AA2-4E11-B5B2-5C4B979D5609}"/>
    <dgm:cxn modelId="{4F536304-5A30-4E5B-9D17-A34E3B147C34}" srcId="{F1B83982-C356-4448-89C6-A1A1C15EF505}" destId="{C92B879B-58BA-40F2-8B38-DE87228B90E1}" srcOrd="10" destOrd="0" parTransId="{ED83130B-99FE-4446-AC7D-D6078AED6E9F}" sibTransId="{95637E44-49F8-4EE8-ABE0-86B404EC918A}"/>
    <dgm:cxn modelId="{ABB65EB2-0D6C-4A44-A32F-7ACD8D1AAC1B}" srcId="{F1B83982-C356-4448-89C6-A1A1C15EF505}" destId="{D62F6AC8-1894-485C-927C-2012AE7E65B0}" srcOrd="8" destOrd="0" parTransId="{EC3AE0DD-FFDF-4B6B-8894-1F900CED516B}" sibTransId="{B22FF7E2-2D31-4522-8C7A-5726704AA3D9}"/>
    <dgm:cxn modelId="{D1795F2B-D9E8-49EB-BB79-2BDF3C67842E}" srcId="{F1B83982-C356-4448-89C6-A1A1C15EF505}" destId="{C1F9B013-DF12-47EB-BD3C-AECD78B44988}" srcOrd="0" destOrd="0" parTransId="{E8E68335-ADB4-445E-A288-05BBF580CEEF}" sibTransId="{8BF54232-CE3D-4EDE-807E-E98BE9CAAEE4}"/>
    <dgm:cxn modelId="{9973C879-FA07-401A-8A83-29A98F8A9C66}" srcId="{F1B83982-C356-4448-89C6-A1A1C15EF505}" destId="{2907D202-4C19-45E8-9200-9D47644E6AAB}" srcOrd="9" destOrd="0" parTransId="{7775B0CB-8E30-471F-928F-A7E20778796B}" sibTransId="{A9478FA4-54C3-4839-BBC5-2B22CD5ADBF4}"/>
    <dgm:cxn modelId="{88040144-FA7D-41A3-90C8-D75935C69A15}" type="presOf" srcId="{3E623FB5-463B-4616-8136-4FB97FBB3F9E}" destId="{D84F5D33-5471-4691-88FA-990A9986E60A}" srcOrd="0" destOrd="0" presId="urn:microsoft.com/office/officeart/2005/8/layout/vList2"/>
    <dgm:cxn modelId="{A4707E76-B917-4A36-8A6F-E510B81AF9A2}" srcId="{F1B83982-C356-4448-89C6-A1A1C15EF505}" destId="{9DDF509F-A491-4B0D-B0BE-A130A7A76298}" srcOrd="4" destOrd="0" parTransId="{7AB4A317-5D9E-4286-93A8-D0D7643C24CF}" sibTransId="{E35FB052-CA4C-4E8C-ACAC-80BCA39D88F1}"/>
    <dgm:cxn modelId="{77B95F13-DF7E-4254-99EC-840A1C07D351}" type="presOf" srcId="{18DF784D-4041-45B7-8D06-F617E9B80986}" destId="{7E83F287-9AA1-4FA6-B085-58AC2CF10880}" srcOrd="0" destOrd="0" presId="urn:microsoft.com/office/officeart/2005/8/layout/vList2"/>
    <dgm:cxn modelId="{DA371B3D-44BF-43BC-8544-A56BF2B7BAD5}" type="presOf" srcId="{BC159F7F-C72D-4BFE-AF9C-5E1803253314}" destId="{30675653-5586-4428-A66D-383DEBCD77CB}" srcOrd="0" destOrd="0" presId="urn:microsoft.com/office/officeart/2005/8/layout/vList2"/>
    <dgm:cxn modelId="{FEED228E-49D0-42A7-90D0-29FA0D42E297}" type="presOf" srcId="{C1F9B013-DF12-47EB-BD3C-AECD78B44988}" destId="{5D9EC07F-DA8D-4D9B-8467-0B97A63C5C60}" srcOrd="0" destOrd="0" presId="urn:microsoft.com/office/officeart/2005/8/layout/vList2"/>
    <dgm:cxn modelId="{52882041-8B9E-4CCB-B266-FA75340574BE}" type="presOf" srcId="{2907D202-4C19-45E8-9200-9D47644E6AAB}" destId="{34B02453-9C4E-4B36-AF0C-0B2E5A71849F}" srcOrd="0" destOrd="0" presId="urn:microsoft.com/office/officeart/2005/8/layout/vList2"/>
    <dgm:cxn modelId="{0F32D30E-82D5-42CA-8FE9-4742E0C44A3C}" type="presOf" srcId="{C92B879B-58BA-40F2-8B38-DE87228B90E1}" destId="{10311EC8-B105-41D7-B51D-070F78CDE300}" srcOrd="0" destOrd="0" presId="urn:microsoft.com/office/officeart/2005/8/layout/vList2"/>
    <dgm:cxn modelId="{41CA603E-CE8C-429C-A25F-17E378963A62}" type="presOf" srcId="{761B5F37-6E8E-4E17-8E52-66CE34C2C57D}" destId="{235A377A-A378-4274-8832-1E404F0153E1}" srcOrd="0" destOrd="0" presId="urn:microsoft.com/office/officeart/2005/8/layout/vList2"/>
    <dgm:cxn modelId="{D1279107-D339-42ED-A026-6C0F0BC83E0C}" srcId="{F1B83982-C356-4448-89C6-A1A1C15EF505}" destId="{761B5F37-6E8E-4E17-8E52-66CE34C2C57D}" srcOrd="2" destOrd="0" parTransId="{48286919-3B79-4B6B-ACE3-4EB27697D399}" sibTransId="{68866189-83AE-48AE-B7A5-288486285515}"/>
    <dgm:cxn modelId="{69ECCED1-29F3-4D98-A9F2-6AED653E0FF4}" srcId="{F1B83982-C356-4448-89C6-A1A1C15EF505}" destId="{F7B0BB1B-A158-4162-B3B7-A44D716E6FB0}" srcOrd="7" destOrd="0" parTransId="{613F6BF9-A375-4AE3-A579-5150D1DC1B41}" sibTransId="{CE163502-D53D-4CAE-AFFB-9BD02B3F7DB8}"/>
    <dgm:cxn modelId="{8201EC2D-F4F9-4621-AC5E-0CB92B0A43DB}" srcId="{F1B83982-C356-4448-89C6-A1A1C15EF505}" destId="{A6AEA35C-3F29-45D6-B970-0CAD72854EAE}" srcOrd="1" destOrd="0" parTransId="{78FC713C-A5CA-4DF8-99FC-D12094FC512C}" sibTransId="{124879F5-9FBB-4AA1-B3A1-3C6447B00BFB}"/>
    <dgm:cxn modelId="{DE4567FC-F6AD-4E1A-9097-36C3DF2AEFD6}" type="presOf" srcId="{F1B83982-C356-4448-89C6-A1A1C15EF505}" destId="{E094E22B-1D01-4E93-90ED-2E10F29FDE9A}" srcOrd="0" destOrd="0" presId="urn:microsoft.com/office/officeart/2005/8/layout/vList2"/>
    <dgm:cxn modelId="{0967AA8E-B867-484E-8F98-458E235C341D}" type="presOf" srcId="{A6AEA35C-3F29-45D6-B970-0CAD72854EAE}" destId="{733894AE-42F0-486A-980A-BB8E62D87C8E}" srcOrd="0" destOrd="0" presId="urn:microsoft.com/office/officeart/2005/8/layout/vList2"/>
    <dgm:cxn modelId="{7D4FC580-D39C-4554-A012-A036A2A40E02}" type="presOf" srcId="{D62F6AC8-1894-485C-927C-2012AE7E65B0}" destId="{0FA6F6F0-52E0-4734-AA4F-070BC60679D1}" srcOrd="0" destOrd="0" presId="urn:microsoft.com/office/officeart/2005/8/layout/vList2"/>
    <dgm:cxn modelId="{66D934CA-2DF3-4EC7-B529-D3007A055D4F}" srcId="{F1B83982-C356-4448-89C6-A1A1C15EF505}" destId="{BC159F7F-C72D-4BFE-AF9C-5E1803253314}" srcOrd="3" destOrd="0" parTransId="{E41A8C3A-0C64-4308-BF58-FAC9225C7B05}" sibTransId="{950C06EE-5791-4533-8E33-3DBF7D66B46A}"/>
    <dgm:cxn modelId="{D279664B-741F-45C7-A604-F659D4E2F349}" srcId="{F1B83982-C356-4448-89C6-A1A1C15EF505}" destId="{18DF784D-4041-45B7-8D06-F617E9B80986}" srcOrd="6" destOrd="0" parTransId="{D3F9CB24-D448-43CC-AA5A-E4C0842FC415}" sibTransId="{B0CE425A-EA0C-4695-A647-04CBF1559D3E}"/>
    <dgm:cxn modelId="{112DA354-4865-49AC-86A2-52310D124A6F}" type="presOf" srcId="{F7B0BB1B-A158-4162-B3B7-A44D716E6FB0}" destId="{B9BF14F9-FF37-4983-8163-9C6C89025D7A}" srcOrd="0" destOrd="0" presId="urn:microsoft.com/office/officeart/2005/8/layout/vList2"/>
    <dgm:cxn modelId="{0107CBB6-9A60-4EE5-87EF-855161901AF7}" type="presOf" srcId="{9DDF509F-A491-4B0D-B0BE-A130A7A76298}" destId="{48AB3D01-973C-4798-800C-AF3E0B486E6F}" srcOrd="0" destOrd="0" presId="urn:microsoft.com/office/officeart/2005/8/layout/vList2"/>
    <dgm:cxn modelId="{7E35DA59-3A6C-41A0-9FDC-2E4372CFF829}" type="presParOf" srcId="{E094E22B-1D01-4E93-90ED-2E10F29FDE9A}" destId="{5D9EC07F-DA8D-4D9B-8467-0B97A63C5C60}" srcOrd="0" destOrd="0" presId="urn:microsoft.com/office/officeart/2005/8/layout/vList2"/>
    <dgm:cxn modelId="{FBBE8D10-F52A-47A2-A64F-EB9D869A14C0}" type="presParOf" srcId="{E094E22B-1D01-4E93-90ED-2E10F29FDE9A}" destId="{2509911B-D602-4BB7-A5DE-B369CA8925A9}" srcOrd="1" destOrd="0" presId="urn:microsoft.com/office/officeart/2005/8/layout/vList2"/>
    <dgm:cxn modelId="{B22073C0-2236-45E5-8105-BA95742D0B8D}" type="presParOf" srcId="{E094E22B-1D01-4E93-90ED-2E10F29FDE9A}" destId="{733894AE-42F0-486A-980A-BB8E62D87C8E}" srcOrd="2" destOrd="0" presId="urn:microsoft.com/office/officeart/2005/8/layout/vList2"/>
    <dgm:cxn modelId="{E2EB2F9F-EAEA-4820-A5EC-75C54EEDF6EF}" type="presParOf" srcId="{E094E22B-1D01-4E93-90ED-2E10F29FDE9A}" destId="{0DC0B762-136A-451B-B1FD-00356A95C959}" srcOrd="3" destOrd="0" presId="urn:microsoft.com/office/officeart/2005/8/layout/vList2"/>
    <dgm:cxn modelId="{97154715-35ED-4A70-956E-50DCE4C3E222}" type="presParOf" srcId="{E094E22B-1D01-4E93-90ED-2E10F29FDE9A}" destId="{235A377A-A378-4274-8832-1E404F0153E1}" srcOrd="4" destOrd="0" presId="urn:microsoft.com/office/officeart/2005/8/layout/vList2"/>
    <dgm:cxn modelId="{22C0935F-ECD2-42A0-8A0D-277F4EE7D833}" type="presParOf" srcId="{E094E22B-1D01-4E93-90ED-2E10F29FDE9A}" destId="{C9BC9392-50D5-46CC-9143-960F46C5EC87}" srcOrd="5" destOrd="0" presId="urn:microsoft.com/office/officeart/2005/8/layout/vList2"/>
    <dgm:cxn modelId="{42568095-7C50-4184-AA9D-CC7E00604AE1}" type="presParOf" srcId="{E094E22B-1D01-4E93-90ED-2E10F29FDE9A}" destId="{30675653-5586-4428-A66D-383DEBCD77CB}" srcOrd="6" destOrd="0" presId="urn:microsoft.com/office/officeart/2005/8/layout/vList2"/>
    <dgm:cxn modelId="{7B9229CF-04E4-44B6-844A-2C3DD21B1C33}" type="presParOf" srcId="{E094E22B-1D01-4E93-90ED-2E10F29FDE9A}" destId="{314C9A51-1AA8-4502-B3F6-5F3FB8822BF5}" srcOrd="7" destOrd="0" presId="urn:microsoft.com/office/officeart/2005/8/layout/vList2"/>
    <dgm:cxn modelId="{A6E359E3-03FF-41FF-B705-79C3A10891F0}" type="presParOf" srcId="{E094E22B-1D01-4E93-90ED-2E10F29FDE9A}" destId="{48AB3D01-973C-4798-800C-AF3E0B486E6F}" srcOrd="8" destOrd="0" presId="urn:microsoft.com/office/officeart/2005/8/layout/vList2"/>
    <dgm:cxn modelId="{F303851A-EF25-4E4B-B25D-8703AFA283BD}" type="presParOf" srcId="{E094E22B-1D01-4E93-90ED-2E10F29FDE9A}" destId="{83FB41F0-4BBE-4AF3-865E-1E8A0E94BDEA}" srcOrd="9" destOrd="0" presId="urn:microsoft.com/office/officeart/2005/8/layout/vList2"/>
    <dgm:cxn modelId="{782A839F-ADFB-44CD-81BB-8DE75694CB03}" type="presParOf" srcId="{E094E22B-1D01-4E93-90ED-2E10F29FDE9A}" destId="{D84F5D33-5471-4691-88FA-990A9986E60A}" srcOrd="10" destOrd="0" presId="urn:microsoft.com/office/officeart/2005/8/layout/vList2"/>
    <dgm:cxn modelId="{DE557660-6201-4152-AE6E-32452FCB46AE}" type="presParOf" srcId="{E094E22B-1D01-4E93-90ED-2E10F29FDE9A}" destId="{693F63DF-340B-490B-AC04-E019167E9C70}" srcOrd="11" destOrd="0" presId="urn:microsoft.com/office/officeart/2005/8/layout/vList2"/>
    <dgm:cxn modelId="{A2E8EA71-3FF1-453C-B6EA-89986E762D63}" type="presParOf" srcId="{E094E22B-1D01-4E93-90ED-2E10F29FDE9A}" destId="{7E83F287-9AA1-4FA6-B085-58AC2CF10880}" srcOrd="12" destOrd="0" presId="urn:microsoft.com/office/officeart/2005/8/layout/vList2"/>
    <dgm:cxn modelId="{77DA5AE8-1C60-4C25-B985-51394DC70B85}" type="presParOf" srcId="{E094E22B-1D01-4E93-90ED-2E10F29FDE9A}" destId="{3A50B99C-437E-4812-9E7F-00D27EF6EE1A}" srcOrd="13" destOrd="0" presId="urn:microsoft.com/office/officeart/2005/8/layout/vList2"/>
    <dgm:cxn modelId="{E4C1E8F7-FB2A-495E-A4A2-594C9E6106C3}" type="presParOf" srcId="{E094E22B-1D01-4E93-90ED-2E10F29FDE9A}" destId="{B9BF14F9-FF37-4983-8163-9C6C89025D7A}" srcOrd="14" destOrd="0" presId="urn:microsoft.com/office/officeart/2005/8/layout/vList2"/>
    <dgm:cxn modelId="{C1C53ECC-55F6-4DA4-992B-D96F6AC9C8E8}" type="presParOf" srcId="{E094E22B-1D01-4E93-90ED-2E10F29FDE9A}" destId="{4188333D-3DF7-4D67-90C8-FC3F7EA08F29}" srcOrd="15" destOrd="0" presId="urn:microsoft.com/office/officeart/2005/8/layout/vList2"/>
    <dgm:cxn modelId="{528814CF-EEFC-498A-8212-59D8D40B1E44}" type="presParOf" srcId="{E094E22B-1D01-4E93-90ED-2E10F29FDE9A}" destId="{0FA6F6F0-52E0-4734-AA4F-070BC60679D1}" srcOrd="16" destOrd="0" presId="urn:microsoft.com/office/officeart/2005/8/layout/vList2"/>
    <dgm:cxn modelId="{36CD9842-2DF6-4101-9410-EC3ADA5A422C}" type="presParOf" srcId="{E094E22B-1D01-4E93-90ED-2E10F29FDE9A}" destId="{24B30F5F-A1A4-489D-8AA6-2C728045B095}" srcOrd="17" destOrd="0" presId="urn:microsoft.com/office/officeart/2005/8/layout/vList2"/>
    <dgm:cxn modelId="{A6268F8D-BCDA-4E15-B7BD-B24774E77106}" type="presParOf" srcId="{E094E22B-1D01-4E93-90ED-2E10F29FDE9A}" destId="{34B02453-9C4E-4B36-AF0C-0B2E5A71849F}" srcOrd="18" destOrd="0" presId="urn:microsoft.com/office/officeart/2005/8/layout/vList2"/>
    <dgm:cxn modelId="{A887C661-3B7F-4472-B3E9-73A3A5264F5F}" type="presParOf" srcId="{E094E22B-1D01-4E93-90ED-2E10F29FDE9A}" destId="{E866316F-3D2D-4B6C-88D5-6ABE4305B419}" srcOrd="19" destOrd="0" presId="urn:microsoft.com/office/officeart/2005/8/layout/vList2"/>
    <dgm:cxn modelId="{3A897E8F-4768-4990-AF34-45C5EC990040}" type="presParOf" srcId="{E094E22B-1D01-4E93-90ED-2E10F29FDE9A}" destId="{10311EC8-B105-41D7-B51D-070F78CDE300}" srcOrd="20" destOrd="0" presId="urn:microsoft.com/office/officeart/2005/8/layout/vList2"/>
  </dgm:cxnLst>
  <dgm:bg/>
  <dgm:whole/>
</dgm:dataModel>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rawings/_rels/vmlDrawing1.vml.rels><?xml version="1.0" encoding="UTF-8" standalone="yes"?>
<Relationships xmlns="http://schemas.openxmlformats.org/package/2006/relationships"><Relationship Id="rId1" Type="http://schemas.openxmlformats.org/officeDocument/2006/relationships/image" Target="../media/image9.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B9ACA9E-02E9-406B-B4D3-8A2E74BF00DF}" type="datetimeFigureOut">
              <a:rPr lang="en-US" smtClean="0"/>
              <a:pPr/>
              <a:t>11/27/2008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C60CFD3-DB06-4C08-84F6-B175EB850FE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60CFD3-DB06-4C08-84F6-B175EB850FE2}" type="slidenum">
              <a:rPr lang="en-US" smtClean="0"/>
              <a:pPr/>
              <a:t>15</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0D857C43-FE52-40A0-A854-68A14D8147C4}" type="slidenum">
              <a:rPr lang="en-GB"/>
              <a:pPr/>
              <a:t>35</a:t>
            </a:fld>
            <a:endParaRPr lang="en-GB"/>
          </a:p>
        </p:txBody>
      </p:sp>
      <p:sp>
        <p:nvSpPr>
          <p:cNvPr id="33794" name="Rectangle 2"/>
          <p:cNvSpPr>
            <a:spLocks noGrp="1" noChangeArrowheads="1"/>
          </p:cNvSpPr>
          <p:nvPr>
            <p:ph type="body" idx="1"/>
          </p:nvPr>
        </p:nvSpPr>
        <p:spPr>
          <a:xfrm>
            <a:off x="1182688" y="4348163"/>
            <a:ext cx="5029200" cy="3846512"/>
          </a:xfrm>
          <a:noFill/>
          <a:ln/>
        </p:spPr>
        <p:txBody>
          <a:bodyPr lIns="90667" tIns="44538" rIns="90667" bIns="44538"/>
          <a:lstStyle/>
          <a:p>
            <a:r>
              <a:rPr lang="en-GB" sz="1400"/>
              <a:t>To produce overhead and slide, return this to Landscape format </a:t>
            </a:r>
          </a:p>
        </p:txBody>
      </p:sp>
      <p:sp>
        <p:nvSpPr>
          <p:cNvPr id="33795" name="Rectangle 3"/>
          <p:cNvSpPr>
            <a:spLocks noGrp="1" noRot="1" noChangeAspect="1" noChangeArrowheads="1" noTextEdit="1"/>
          </p:cNvSpPr>
          <p:nvPr>
            <p:ph type="sldImg"/>
          </p:nvPr>
        </p:nvSpPr>
        <p:spPr>
          <a:xfrm>
            <a:off x="1347788" y="801688"/>
            <a:ext cx="4302125" cy="3225800"/>
          </a:xfrm>
          <a:ln w="12700" cap="flat">
            <a:solidFill>
              <a:schemeClr val="tx1"/>
            </a:solidFill>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11/27/2008</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11/27/2008</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clipArtAndTx">
  <p:cSld name="Title, Clip Ar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lipArt Placeholder 2"/>
          <p:cNvSpPr>
            <a:spLocks noGrp="1"/>
          </p:cNvSpPr>
          <p:nvPr>
            <p:ph type="clipArt" sz="half" idx="1"/>
          </p:nvPr>
        </p:nvSpPr>
        <p:spPr>
          <a:xfrm>
            <a:off x="457200" y="1600200"/>
            <a:ext cx="4038600" cy="4525963"/>
          </a:xfrm>
        </p:spPr>
        <p:txBody>
          <a:bodyPr/>
          <a:lstStyle/>
          <a:p>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GB"/>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GB"/>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DF297223-F3AF-484D-83D6-C57BFA254202}" type="slidenum">
              <a:rPr lang="en-GB"/>
              <a:pPr/>
              <a:t>‹#›</a:t>
            </a:fld>
            <a:endParaRPr lang="en-GB"/>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457200" y="274638"/>
            <a:ext cx="8229600" cy="58515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457200" y="6245225"/>
            <a:ext cx="2133600" cy="476250"/>
          </a:xfrm>
        </p:spPr>
        <p:txBody>
          <a:bodyPr/>
          <a:lstStyle>
            <a:lvl1pPr>
              <a:defRPr/>
            </a:lvl1pPr>
          </a:lstStyle>
          <a:p>
            <a:endParaRPr lang="en-GB"/>
          </a:p>
        </p:txBody>
      </p:sp>
      <p:sp>
        <p:nvSpPr>
          <p:cNvPr id="4" name="Footer Placeholder 3"/>
          <p:cNvSpPr>
            <a:spLocks noGrp="1"/>
          </p:cNvSpPr>
          <p:nvPr>
            <p:ph type="ftr" sz="quarter" idx="11"/>
          </p:nvPr>
        </p:nvSpPr>
        <p:spPr>
          <a:xfrm>
            <a:off x="3124200" y="6245225"/>
            <a:ext cx="2895600" cy="476250"/>
          </a:xfrm>
        </p:spPr>
        <p:txBody>
          <a:bodyPr/>
          <a:lstStyle>
            <a:lvl1pPr>
              <a:defRPr/>
            </a:lvl1pPr>
          </a:lstStyle>
          <a:p>
            <a:endParaRPr lang="en-GB"/>
          </a:p>
        </p:txBody>
      </p:sp>
      <p:sp>
        <p:nvSpPr>
          <p:cNvPr id="5" name="Slide Number Placeholder 4"/>
          <p:cNvSpPr>
            <a:spLocks noGrp="1"/>
          </p:cNvSpPr>
          <p:nvPr>
            <p:ph type="sldNum" sz="quarter" idx="12"/>
          </p:nvPr>
        </p:nvSpPr>
        <p:spPr>
          <a:xfrm>
            <a:off x="6553200" y="6245225"/>
            <a:ext cx="2133600" cy="476250"/>
          </a:xfrm>
        </p:spPr>
        <p:txBody>
          <a:bodyPr/>
          <a:lstStyle>
            <a:lvl1pPr>
              <a:defRPr/>
            </a:lvl1pPr>
          </a:lstStyle>
          <a:p>
            <a:fld id="{F08B111E-E653-4505-BC60-0EA00F00A95F}" type="slidenum">
              <a:rPr lang="en-GB"/>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11/27/2008</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11/27/2008</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11/27/2008</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11/27/2008</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11/27/2008</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11/27/2008</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11/27/2008</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11/27/2008</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image" Target="../media/image2.jpeg"/><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5"/>
          <a:srcRect/>
          <a:tile tx="0" ty="0" sx="100000" sy="100000" flip="none" algn="tl"/>
        </a:blipFill>
        <a:effectLst/>
      </p:bgPr>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11/27/2008</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 id="2147483721" r:id="rId12"/>
    <p:sldLayoutId id="2147483722" r:id="rId13"/>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6.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13.xml"/><Relationship Id="rId1" Type="http://schemas.openxmlformats.org/officeDocument/2006/relationships/vmlDrawing" Target="../drawings/vmlDrawing1.vml"/></Relationships>
</file>

<file path=ppt/slides/_rels/slide4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4.xml"/></Relationships>
</file>

<file path=ppt/slides/_rels/slide48.xml.rels><?xml version="1.0" encoding="UTF-8" standalone="yes"?>
<Relationships xmlns="http://schemas.openxmlformats.org/package/2006/relationships"><Relationship Id="rId2" Type="http://schemas.openxmlformats.org/officeDocument/2006/relationships/image" Target="../media/image12.emf"/><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3.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762000" y="1600200"/>
            <a:ext cx="7620000" cy="2046762"/>
          </a:xfrm>
        </p:spPr>
        <p:txBody>
          <a:bodyPr>
            <a:normAutofit/>
          </a:bodyPr>
          <a:lstStyle/>
          <a:p>
            <a:pPr algn="ctr"/>
            <a:endParaRPr lang="en-US" sz="3600" dirty="0">
              <a:latin typeface="Times New Roman" pitchFamily="18" charset="0"/>
              <a:cs typeface="Times New Roman" pitchFamily="18" charset="0"/>
            </a:endParaRPr>
          </a:p>
        </p:txBody>
      </p:sp>
      <p:pic>
        <p:nvPicPr>
          <p:cNvPr id="3" name="Picture 2" descr="untitled.bmp"/>
          <p:cNvPicPr>
            <a:picLocks noChangeAspect="1"/>
          </p:cNvPicPr>
          <p:nvPr/>
        </p:nvPicPr>
        <p:blipFill>
          <a:blip r:embed="rId2"/>
          <a:stretch>
            <a:fillRect/>
          </a:stretch>
        </p:blipFill>
        <p:spPr>
          <a:xfrm>
            <a:off x="0" y="0"/>
            <a:ext cx="9143999" cy="6858000"/>
          </a:xfrm>
          <a:prstGeom prst="rect">
            <a:avLst/>
          </a:prstGeom>
        </p:spPr>
      </p:pic>
      <p:sp>
        <p:nvSpPr>
          <p:cNvPr id="4" name="Rectangle 3"/>
          <p:cNvSpPr/>
          <p:nvPr/>
        </p:nvSpPr>
        <p:spPr>
          <a:xfrm>
            <a:off x="609600" y="381000"/>
            <a:ext cx="6400800" cy="1200329"/>
          </a:xfrm>
          <a:prstGeom prst="rect">
            <a:avLst/>
          </a:prstGeom>
        </p:spPr>
        <p:txBody>
          <a:bodyPr wrap="square">
            <a:spAutoFit/>
          </a:bodyPr>
          <a:lstStyle/>
          <a:p>
            <a:r>
              <a:rPr lang="en-US" sz="3600" b="1" dirty="0" smtClean="0">
                <a:latin typeface="Times New Roman" pitchFamily="18" charset="0"/>
                <a:cs typeface="Times New Roman" pitchFamily="18" charset="0"/>
              </a:rPr>
              <a:t>       CHILD GROWTH</a:t>
            </a:r>
            <a:br>
              <a:rPr lang="en-US" sz="3600" b="1" dirty="0" smtClean="0">
                <a:latin typeface="Times New Roman" pitchFamily="18" charset="0"/>
                <a:cs typeface="Times New Roman" pitchFamily="18" charset="0"/>
              </a:rPr>
            </a:br>
            <a:r>
              <a:rPr lang="en-US" sz="3600" b="1" dirty="0" smtClean="0">
                <a:latin typeface="Times New Roman" pitchFamily="18" charset="0"/>
                <a:cs typeface="Times New Roman" pitchFamily="18" charset="0"/>
              </a:rPr>
              <a:t>REFERENCE &amp; STANDARDS</a:t>
            </a:r>
            <a:endParaRPr lang="en-US" sz="3600"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7467600" cy="731838"/>
          </a:xfrm>
        </p:spPr>
        <p:txBody>
          <a:bodyPr/>
          <a:lstStyle/>
          <a:p>
            <a:r>
              <a:rPr lang="en-US" b="1" dirty="0" smtClean="0"/>
              <a:t>Percentile :</a:t>
            </a:r>
            <a:endParaRPr lang="en-US" dirty="0"/>
          </a:p>
        </p:txBody>
      </p:sp>
      <p:sp>
        <p:nvSpPr>
          <p:cNvPr id="3" name="Content Placeholder 2"/>
          <p:cNvSpPr>
            <a:spLocks noGrp="1"/>
          </p:cNvSpPr>
          <p:nvPr>
            <p:ph sz="quarter" idx="1"/>
          </p:nvPr>
        </p:nvSpPr>
        <p:spPr>
          <a:xfrm>
            <a:off x="457200" y="1219200"/>
            <a:ext cx="8305800" cy="5410200"/>
          </a:xfrm>
        </p:spPr>
        <p:txBody>
          <a:bodyPr>
            <a:normAutofit fontScale="92500" lnSpcReduction="20000"/>
          </a:bodyPr>
          <a:lstStyle/>
          <a:p>
            <a:r>
              <a:rPr lang="en-US" dirty="0" smtClean="0"/>
              <a:t>The rank position of an individual on a given reference distribution, stated in terms of what percentage of the group the individual equals or </a:t>
            </a:r>
            <a:r>
              <a:rPr lang="en-US" smtClean="0"/>
              <a:t>exceeds </a:t>
            </a:r>
            <a:r>
              <a:rPr lang="en-US" smtClean="0"/>
              <a:t>. </a:t>
            </a:r>
            <a:endParaRPr lang="en-US" dirty="0" smtClean="0"/>
          </a:p>
          <a:p>
            <a:pPr>
              <a:buNone/>
            </a:pPr>
            <a:r>
              <a:rPr lang="en-US" dirty="0" smtClean="0"/>
              <a:t>    </a:t>
            </a:r>
            <a:r>
              <a:rPr lang="en-US" dirty="0" err="1" smtClean="0"/>
              <a:t>Eg</a:t>
            </a:r>
            <a:r>
              <a:rPr lang="en-US" dirty="0" smtClean="0"/>
              <a:t>. A </a:t>
            </a:r>
            <a:r>
              <a:rPr lang="en-US" dirty="0" smtClean="0"/>
              <a:t>child of a given age whose weight falls in the 10</a:t>
            </a:r>
            <a:r>
              <a:rPr lang="en-US" baseline="30000" dirty="0" smtClean="0"/>
              <a:t>th</a:t>
            </a:r>
            <a:r>
              <a:rPr lang="en-US" dirty="0" smtClean="0"/>
              <a:t> percentile weighs the same or more than 10% of the reference population of children of same age</a:t>
            </a:r>
            <a:r>
              <a:rPr lang="en-US" b="1" dirty="0" smtClean="0"/>
              <a:t>.</a:t>
            </a:r>
          </a:p>
          <a:p>
            <a:pPr lvl="0"/>
            <a:r>
              <a:rPr lang="en-US" dirty="0" smtClean="0"/>
              <a:t>Summary statistics not possible </a:t>
            </a:r>
          </a:p>
          <a:p>
            <a:pPr lvl="0"/>
            <a:r>
              <a:rPr lang="en-US" dirty="0" smtClean="0"/>
              <a:t>Towards the extremes of the reference distribution there is little change in percentile values, when there is </a:t>
            </a:r>
            <a:r>
              <a:rPr lang="en-US" dirty="0" err="1" smtClean="0"/>
              <a:t>infact</a:t>
            </a:r>
            <a:r>
              <a:rPr lang="en-US" dirty="0" smtClean="0"/>
              <a:t> substantial change in weight or  height.</a:t>
            </a:r>
          </a:p>
          <a:p>
            <a:r>
              <a:rPr lang="en-US" dirty="0" smtClean="0"/>
              <a:t>If the distribution of reference values fallows a normal distribution, percentiles and Z scores are related through a mathematical transformation. </a:t>
            </a:r>
          </a:p>
          <a:p>
            <a:r>
              <a:rPr lang="en-US" dirty="0" smtClean="0"/>
              <a:t>Commonly used -3,-2  and -1 Z scores are respectively the 0.13</a:t>
            </a:r>
            <a:r>
              <a:rPr lang="en-US" baseline="30000" dirty="0" smtClean="0"/>
              <a:t>th</a:t>
            </a:r>
            <a:r>
              <a:rPr lang="en-US" dirty="0" smtClean="0"/>
              <a:t> , 2.28</a:t>
            </a:r>
            <a:r>
              <a:rPr lang="en-US" baseline="30000" dirty="0" smtClean="0"/>
              <a:t>th</a:t>
            </a:r>
            <a:r>
              <a:rPr lang="en-US" dirty="0" smtClean="0"/>
              <a:t> and 15.8</a:t>
            </a:r>
            <a:r>
              <a:rPr lang="en-US" baseline="30000" dirty="0" smtClean="0"/>
              <a:t>th</a:t>
            </a:r>
            <a:r>
              <a:rPr lang="en-US" dirty="0" smtClean="0"/>
              <a:t> percentiles and the 1</a:t>
            </a:r>
            <a:r>
              <a:rPr lang="en-US" baseline="30000" dirty="0" smtClean="0"/>
              <a:t>st</a:t>
            </a:r>
            <a:r>
              <a:rPr lang="en-US" dirty="0" smtClean="0"/>
              <a:t> ,3</a:t>
            </a:r>
            <a:r>
              <a:rPr lang="en-US" baseline="30000" dirty="0" smtClean="0"/>
              <a:t>rd</a:t>
            </a:r>
            <a:r>
              <a:rPr lang="en-US" dirty="0" smtClean="0"/>
              <a:t> and 10</a:t>
            </a:r>
            <a:r>
              <a:rPr lang="en-US" baseline="30000" dirty="0" smtClean="0"/>
              <a:t>th</a:t>
            </a:r>
            <a:r>
              <a:rPr lang="en-US" dirty="0" smtClean="0"/>
              <a:t> percentiles correspond to, respectively, the -2.33,-1.88,and -1.29 Z scores.</a:t>
            </a:r>
          </a:p>
          <a:p>
            <a:pPr lvl="0"/>
            <a:endParaRPr lang="en-US" dirty="0" smtClean="0"/>
          </a:p>
          <a:p>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28600"/>
            <a:ext cx="7467600" cy="609600"/>
          </a:xfrm>
        </p:spPr>
        <p:txBody>
          <a:bodyPr/>
          <a:lstStyle/>
          <a:p>
            <a:r>
              <a:rPr lang="en-US" b="1" dirty="0" smtClean="0"/>
              <a:t>Percent of median:</a:t>
            </a:r>
            <a:endParaRPr lang="en-US" dirty="0"/>
          </a:p>
        </p:txBody>
      </p:sp>
      <p:sp>
        <p:nvSpPr>
          <p:cNvPr id="4" name="TextBox 3"/>
          <p:cNvSpPr txBox="1"/>
          <p:nvPr/>
        </p:nvSpPr>
        <p:spPr>
          <a:xfrm>
            <a:off x="609600" y="1225689"/>
            <a:ext cx="7848600" cy="6001643"/>
          </a:xfrm>
          <a:prstGeom prst="rect">
            <a:avLst/>
          </a:prstGeom>
          <a:noFill/>
        </p:spPr>
        <p:txBody>
          <a:bodyPr wrap="square" rtlCol="0">
            <a:spAutoFit/>
          </a:bodyPr>
          <a:lstStyle/>
          <a:p>
            <a:r>
              <a:rPr lang="en-US" sz="2400" dirty="0" smtClean="0"/>
              <a:t>Ratio of a measured value in the individual, for instance weight , to the median value of the reference data for the same age or height, expressed as a percentage.</a:t>
            </a:r>
          </a:p>
          <a:p>
            <a:r>
              <a:rPr lang="en-US" sz="2400" b="1" dirty="0" smtClean="0"/>
              <a:t> </a:t>
            </a:r>
            <a:endParaRPr lang="en-US" sz="2400" dirty="0" smtClean="0"/>
          </a:p>
          <a:p>
            <a:pPr lvl="0">
              <a:buFont typeface="Arial" pitchFamily="34" charset="0"/>
              <a:buChar char="•"/>
            </a:pPr>
            <a:r>
              <a:rPr lang="en-US" sz="2400" b="1" dirty="0" smtClean="0"/>
              <a:t>Main disadvantage-</a:t>
            </a:r>
          </a:p>
          <a:p>
            <a:pPr lvl="0"/>
            <a:r>
              <a:rPr lang="en-US" sz="2400" b="1" dirty="0" smtClean="0"/>
              <a:t>  </a:t>
            </a:r>
            <a:r>
              <a:rPr lang="en-US" sz="2400" dirty="0" smtClean="0"/>
              <a:t>lack of exact correspondence with a fixed point of   </a:t>
            </a:r>
          </a:p>
          <a:p>
            <a:pPr lvl="0"/>
            <a:r>
              <a:rPr lang="en-US" sz="2400" dirty="0" smtClean="0"/>
              <a:t>  distribution across age and wt status</a:t>
            </a:r>
            <a:r>
              <a:rPr lang="en-US" sz="2400" b="1" dirty="0" smtClean="0"/>
              <a:t> </a:t>
            </a:r>
          </a:p>
          <a:p>
            <a:pPr lvl="0"/>
            <a:r>
              <a:rPr lang="en-US" sz="2400" dirty="0" err="1" smtClean="0"/>
              <a:t>Eg</a:t>
            </a:r>
            <a:r>
              <a:rPr lang="en-US" sz="2400" dirty="0" smtClean="0"/>
              <a:t>.  Depending on the child’s age, 80% of the median weight for age might be above or below -2Z score; in terms of health, it reflects in different classification of risk.</a:t>
            </a:r>
          </a:p>
          <a:p>
            <a:pPr lvl="0">
              <a:buFont typeface="Arial" pitchFamily="34" charset="0"/>
              <a:buChar char="•"/>
            </a:pPr>
            <a:r>
              <a:rPr lang="en-US" sz="2400" dirty="0" smtClean="0"/>
              <a:t>Cut off points for percent of median are different for  the different anthropometric indices.</a:t>
            </a:r>
          </a:p>
          <a:p>
            <a:r>
              <a:rPr lang="en-US" sz="2400" dirty="0" smtClean="0"/>
              <a:t> </a:t>
            </a:r>
          </a:p>
          <a:p>
            <a:endParaRPr lang="en-US" sz="2400"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Comparison of the characteristic of three measures of scale</a:t>
            </a:r>
            <a:r>
              <a:rPr lang="en-US" dirty="0" smtClean="0"/>
              <a:t/>
            </a:r>
            <a:br>
              <a:rPr lang="en-US" dirty="0" smtClean="0"/>
            </a:br>
            <a:endParaRPr lang="en-US" dirty="0"/>
          </a:p>
        </p:txBody>
      </p:sp>
      <p:graphicFrame>
        <p:nvGraphicFramePr>
          <p:cNvPr id="4" name="Table 3"/>
          <p:cNvGraphicFramePr>
            <a:graphicFrameLocks noGrp="1"/>
          </p:cNvGraphicFramePr>
          <p:nvPr/>
        </p:nvGraphicFramePr>
        <p:xfrm>
          <a:off x="457199" y="1828800"/>
          <a:ext cx="8382001" cy="4343400"/>
        </p:xfrm>
        <a:graphic>
          <a:graphicData uri="http://schemas.openxmlformats.org/drawingml/2006/table">
            <a:tbl>
              <a:tblPr/>
              <a:tblGrid>
                <a:gridCol w="3245662"/>
                <a:gridCol w="1496786"/>
                <a:gridCol w="1496786"/>
                <a:gridCol w="2142767"/>
              </a:tblGrid>
              <a:tr h="723900">
                <a:tc>
                  <a:txBody>
                    <a:bodyPr/>
                    <a:lstStyle/>
                    <a:p>
                      <a:pPr marL="0" marR="0" algn="ctr">
                        <a:lnSpc>
                          <a:spcPct val="115000"/>
                        </a:lnSpc>
                        <a:spcBef>
                          <a:spcPts val="0"/>
                        </a:spcBef>
                        <a:spcAft>
                          <a:spcPts val="1000"/>
                        </a:spcAft>
                      </a:pPr>
                      <a:r>
                        <a:rPr lang="en-US" sz="2000" dirty="0">
                          <a:latin typeface="Times New Roman" pitchFamily="18" charset="0"/>
                          <a:ea typeface="Times New Roman"/>
                          <a:cs typeface="Times New Roman" pitchFamily="18" charset="0"/>
                        </a:rPr>
                        <a:t>Characteristic</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Z score </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Percentile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Percent of median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3900">
                <a:tc>
                  <a:txBody>
                    <a:bodyPr/>
                    <a:lstStyle/>
                    <a:p>
                      <a:pPr marL="0" marR="0" algn="ctr">
                        <a:lnSpc>
                          <a:spcPct val="115000"/>
                        </a:lnSpc>
                        <a:spcBef>
                          <a:spcPts val="0"/>
                        </a:spcBef>
                        <a:spcAft>
                          <a:spcPts val="1000"/>
                        </a:spcAft>
                      </a:pPr>
                      <a:r>
                        <a:rPr lang="en-US" sz="2000" dirty="0">
                          <a:latin typeface="Times New Roman" pitchFamily="18" charset="0"/>
                          <a:ea typeface="Times New Roman"/>
                          <a:cs typeface="Times New Roman" pitchFamily="18" charset="0"/>
                        </a:rPr>
                        <a:t>Adherence to reference population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3900">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Summary statistics Possible</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23900">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Uniform Criteria across indices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447800">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Useful for detecting changes at extreme of distribution</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a:latin typeface="Times New Roman" pitchFamily="18" charset="0"/>
                          <a:ea typeface="Times New Roman"/>
                          <a:cs typeface="Times New Roman" pitchFamily="18" charset="0"/>
                        </a:rPr>
                        <a:t>No</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lnSpc>
                          <a:spcPct val="115000"/>
                        </a:lnSpc>
                        <a:spcBef>
                          <a:spcPts val="0"/>
                        </a:spcBef>
                        <a:spcAft>
                          <a:spcPts val="1000"/>
                        </a:spcAft>
                      </a:pPr>
                      <a:r>
                        <a:rPr lang="en-US" sz="2000" dirty="0">
                          <a:latin typeface="Times New Roman" pitchFamily="18" charset="0"/>
                          <a:ea typeface="Times New Roman"/>
                          <a:cs typeface="Times New Roman" pitchFamily="18" charset="0"/>
                        </a:rPr>
                        <a:t>Yes</a:t>
                      </a: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noChangeArrowheads="1"/>
          </p:cNvPicPr>
          <p:nvPr/>
        </p:nvPicPr>
        <p:blipFill>
          <a:blip r:embed="rId2"/>
          <a:srcRect/>
          <a:stretch>
            <a:fillRect/>
          </a:stretch>
        </p:blipFill>
        <p:spPr bwMode="auto">
          <a:xfrm>
            <a:off x="0" y="1295400"/>
            <a:ext cx="4495800" cy="5562600"/>
          </a:xfrm>
          <a:prstGeom prst="rect">
            <a:avLst/>
          </a:prstGeom>
          <a:noFill/>
          <a:ln w="9525">
            <a:noFill/>
            <a:miter lim="800000"/>
            <a:headEnd/>
            <a:tailEnd/>
          </a:ln>
          <a:effectLst/>
        </p:spPr>
      </p:pic>
      <p:pic>
        <p:nvPicPr>
          <p:cNvPr id="3" name="Picture 2"/>
          <p:cNvPicPr>
            <a:picLocks noChangeAspect="1" noChangeArrowheads="1"/>
          </p:cNvPicPr>
          <p:nvPr/>
        </p:nvPicPr>
        <p:blipFill>
          <a:blip r:embed="rId3"/>
          <a:srcRect/>
          <a:stretch>
            <a:fillRect/>
          </a:stretch>
        </p:blipFill>
        <p:spPr bwMode="auto">
          <a:xfrm>
            <a:off x="4495800" y="1314450"/>
            <a:ext cx="4648200" cy="5543550"/>
          </a:xfrm>
          <a:prstGeom prst="rect">
            <a:avLst/>
          </a:prstGeom>
          <a:noFill/>
          <a:ln w="9525">
            <a:noFill/>
            <a:miter lim="800000"/>
            <a:headEnd/>
            <a:tailEnd/>
          </a:ln>
          <a:effectLst/>
        </p:spPr>
      </p:pic>
      <p:sp>
        <p:nvSpPr>
          <p:cNvPr id="5" name="TextBox 4"/>
          <p:cNvSpPr txBox="1"/>
          <p:nvPr/>
        </p:nvSpPr>
        <p:spPr>
          <a:xfrm>
            <a:off x="0" y="228600"/>
            <a:ext cx="8658139" cy="523220"/>
          </a:xfrm>
          <a:prstGeom prst="rect">
            <a:avLst/>
          </a:prstGeom>
          <a:noFill/>
        </p:spPr>
        <p:txBody>
          <a:bodyPr wrap="none" rtlCol="0">
            <a:spAutoFit/>
          </a:bodyPr>
          <a:lstStyle/>
          <a:p>
            <a:r>
              <a:rPr lang="en-US" sz="2800" b="1" dirty="0" smtClean="0"/>
              <a:t>Comparison between Z- score and Percentile</a:t>
            </a:r>
            <a:endParaRPr lang="en-US" sz="2800" b="1" dirty="0"/>
          </a:p>
        </p:txBody>
      </p:sp>
      <p:sp>
        <p:nvSpPr>
          <p:cNvPr id="7" name="Rounded Rectangle 6"/>
          <p:cNvSpPr/>
          <p:nvPr/>
        </p:nvSpPr>
        <p:spPr>
          <a:xfrm>
            <a:off x="533400" y="6172200"/>
            <a:ext cx="685800" cy="6096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5029200" y="6172200"/>
            <a:ext cx="685800" cy="6096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7467600" cy="715962"/>
          </a:xfrm>
        </p:spPr>
        <p:txBody>
          <a:bodyPr>
            <a:normAutofit fontScale="90000"/>
          </a:bodyPr>
          <a:lstStyle/>
          <a:p>
            <a:r>
              <a:rPr lang="en-US" sz="2200" b="1" dirty="0" smtClean="0"/>
              <a:t>Various indices and cut-off points for defining malnutrition:</a:t>
            </a:r>
            <a:r>
              <a:rPr lang="en-US" sz="2200" dirty="0" smtClean="0"/>
              <a:t/>
            </a:r>
            <a:br>
              <a:rPr lang="en-US" sz="2200" dirty="0" smtClean="0"/>
            </a:br>
            <a:endParaRPr lang="en-US" sz="2200" dirty="0"/>
          </a:p>
        </p:txBody>
      </p:sp>
      <p:sp>
        <p:nvSpPr>
          <p:cNvPr id="7" name="TextBox 6"/>
          <p:cNvSpPr txBox="1"/>
          <p:nvPr/>
        </p:nvSpPr>
        <p:spPr>
          <a:xfrm>
            <a:off x="228600" y="928092"/>
            <a:ext cx="8686800" cy="4247317"/>
          </a:xfrm>
          <a:prstGeom prst="rect">
            <a:avLst/>
          </a:prstGeom>
          <a:noFill/>
        </p:spPr>
        <p:txBody>
          <a:bodyPr wrap="square" rtlCol="0">
            <a:spAutoFit/>
          </a:bodyPr>
          <a:lstStyle/>
          <a:p>
            <a:r>
              <a:rPr lang="en-US" dirty="0" smtClean="0"/>
              <a:t>__________________________________________________________________________ Indices       Indicators                           Cut-off points for defining                  </a:t>
            </a:r>
          </a:p>
          <a:p>
            <a:r>
              <a:rPr lang="en-US" dirty="0" smtClean="0"/>
              <a:t>                 for malnutrition                              malnutrition                                                            __________________________________________________________________________</a:t>
            </a:r>
          </a:p>
          <a:p>
            <a:r>
              <a:rPr lang="en-US" dirty="0" smtClean="0"/>
              <a:t>                                              Percentile of ref-       % of  refer-      Z or SD from ref-</a:t>
            </a:r>
          </a:p>
          <a:p>
            <a:r>
              <a:rPr lang="en-US" dirty="0" smtClean="0"/>
              <a:t>                                              </a:t>
            </a:r>
            <a:r>
              <a:rPr lang="en-US" dirty="0" err="1" smtClean="0"/>
              <a:t>erence</a:t>
            </a:r>
            <a:r>
              <a:rPr lang="en-US" dirty="0" smtClean="0"/>
              <a:t> median          </a:t>
            </a:r>
            <a:r>
              <a:rPr lang="en-US" dirty="0" err="1" smtClean="0"/>
              <a:t>ence</a:t>
            </a:r>
            <a:r>
              <a:rPr lang="en-US" dirty="0" smtClean="0"/>
              <a:t> median     </a:t>
            </a:r>
            <a:r>
              <a:rPr lang="en-US" dirty="0" err="1" smtClean="0"/>
              <a:t>erence</a:t>
            </a:r>
            <a:r>
              <a:rPr lang="en-US" dirty="0" smtClean="0"/>
              <a:t> median #</a:t>
            </a:r>
          </a:p>
          <a:p>
            <a:r>
              <a:rPr lang="en-US" dirty="0" smtClean="0"/>
              <a:t>Wt-for-ht        Wasting              &lt; 3rd                        &lt; 80%                     &lt; - 2</a:t>
            </a:r>
          </a:p>
          <a:p>
            <a:r>
              <a:rPr lang="en-US" dirty="0" smtClean="0"/>
              <a:t> </a:t>
            </a:r>
          </a:p>
          <a:p>
            <a:r>
              <a:rPr lang="en-US" dirty="0" smtClean="0"/>
              <a:t>Ht-for-age       Stunting            &lt; 3rd                        &lt; 90%                     &lt; - 2</a:t>
            </a:r>
          </a:p>
          <a:p>
            <a:r>
              <a:rPr lang="en-US" dirty="0" smtClean="0"/>
              <a:t> </a:t>
            </a:r>
          </a:p>
          <a:p>
            <a:r>
              <a:rPr lang="en-US" dirty="0" smtClean="0"/>
              <a:t>Wt-for-age       Underweight    &lt; 3rd                         &lt; 80%                     &lt; -2</a:t>
            </a:r>
          </a:p>
          <a:p>
            <a:r>
              <a:rPr lang="en-US" dirty="0" smtClean="0"/>
              <a:t>__________________________________________________________________________</a:t>
            </a:r>
          </a:p>
          <a:p>
            <a:r>
              <a:rPr lang="en-US" b="1" dirty="0" smtClean="0"/>
              <a:t>“</a:t>
            </a:r>
            <a:r>
              <a:rPr lang="en-US" dirty="0" smtClean="0"/>
              <a:t>Moderate” malnutrition classified as the percent falling between – 2 to – 3 SD and “severe” as the percent falls below – 3 SD from the reference median.</a:t>
            </a:r>
          </a:p>
          <a:p>
            <a:endParaRPr lang="en-US" dirty="0"/>
          </a:p>
        </p:txBody>
      </p:sp>
      <p:sp>
        <p:nvSpPr>
          <p:cNvPr id="4" name="Line 4"/>
          <p:cNvSpPr>
            <a:spLocks noChangeShapeType="1"/>
          </p:cNvSpPr>
          <p:nvPr/>
        </p:nvSpPr>
        <p:spPr bwMode="auto">
          <a:xfrm>
            <a:off x="304800" y="8382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Interpretation of different indicators </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a:bodyPr>
          <a:lstStyle/>
          <a:p>
            <a:endParaRPr lang="en-US" dirty="0" smtClean="0"/>
          </a:p>
          <a:p>
            <a:pPr>
              <a:buNone/>
            </a:pPr>
            <a:endParaRPr lang="en-US" dirty="0"/>
          </a:p>
        </p:txBody>
      </p:sp>
      <p:sp>
        <p:nvSpPr>
          <p:cNvPr id="3080" name="AutoShape 8"/>
          <p:cNvSpPr>
            <a:spLocks noChangeArrowheads="1"/>
          </p:cNvSpPr>
          <p:nvPr/>
        </p:nvSpPr>
        <p:spPr bwMode="auto">
          <a:xfrm>
            <a:off x="7010400" y="2438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aphicFrame>
        <p:nvGraphicFramePr>
          <p:cNvPr id="16" name="Table 15"/>
          <p:cNvGraphicFramePr>
            <a:graphicFrameLocks noGrp="1"/>
          </p:cNvGraphicFramePr>
          <p:nvPr/>
        </p:nvGraphicFramePr>
        <p:xfrm>
          <a:off x="609600" y="1295400"/>
          <a:ext cx="7772400" cy="3962400"/>
        </p:xfrm>
        <a:graphic>
          <a:graphicData uri="http://schemas.openxmlformats.org/drawingml/2006/table">
            <a:tbl>
              <a:tblPr/>
              <a:tblGrid>
                <a:gridCol w="2590800"/>
                <a:gridCol w="2590800"/>
                <a:gridCol w="2590800"/>
              </a:tblGrid>
              <a:tr h="9906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Indicator</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Acute</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Malnutrition </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Chronic</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Malnutrition</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Wt-for-age</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Ht-for-Age </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Normal</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906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Wt-for-Ht</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Normal </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 name="AutoShape 7"/>
          <p:cNvSpPr>
            <a:spLocks noChangeArrowheads="1"/>
          </p:cNvSpPr>
          <p:nvPr/>
        </p:nvSpPr>
        <p:spPr bwMode="auto">
          <a:xfrm>
            <a:off x="4572000" y="2438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AutoShape 7"/>
          <p:cNvSpPr>
            <a:spLocks noChangeArrowheads="1"/>
          </p:cNvSpPr>
          <p:nvPr/>
        </p:nvSpPr>
        <p:spPr bwMode="auto">
          <a:xfrm>
            <a:off x="7010400" y="35052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AutoShape 7"/>
          <p:cNvSpPr>
            <a:spLocks noChangeArrowheads="1"/>
          </p:cNvSpPr>
          <p:nvPr/>
        </p:nvSpPr>
        <p:spPr bwMode="auto">
          <a:xfrm>
            <a:off x="4419600" y="44958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28600"/>
            <a:ext cx="7467600" cy="1265238"/>
          </a:xfrm>
        </p:spPr>
        <p:txBody>
          <a:bodyPr>
            <a:normAutofit fontScale="90000"/>
          </a:bodyPr>
          <a:lstStyle/>
          <a:p>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
            </a:r>
            <a:br>
              <a:rPr lang="en-US" b="1" dirty="0" smtClean="0"/>
            </a:br>
            <a:r>
              <a:rPr lang="en-US" b="1" dirty="0" smtClean="0"/>
              <a:t>Growth standard or growth reference </a:t>
            </a:r>
            <a:br>
              <a:rPr lang="en-US" b="1" dirty="0" smtClean="0"/>
            </a:br>
            <a:endParaRPr lang="en-US" b="1" dirty="0"/>
          </a:p>
        </p:txBody>
      </p:sp>
      <p:sp>
        <p:nvSpPr>
          <p:cNvPr id="3" name="Content Placeholder 2"/>
          <p:cNvSpPr>
            <a:spLocks noGrp="1"/>
          </p:cNvSpPr>
          <p:nvPr>
            <p:ph sz="quarter" idx="1"/>
          </p:nvPr>
        </p:nvSpPr>
        <p:spPr/>
        <p:txBody>
          <a:bodyPr/>
          <a:lstStyle/>
          <a:p>
            <a:pPr>
              <a:buNone/>
            </a:pPr>
            <a:r>
              <a:rPr lang="en-US" dirty="0" smtClean="0"/>
              <a:t>   Dataset representing the distribution of a given anthropometric measurement as it changes with some covariate - usually age - in the two sexes, based on a specified reference sample of children.  </a:t>
            </a:r>
          </a:p>
          <a:p>
            <a:endParaRPr lang="en-US" dirty="0"/>
          </a:p>
        </p:txBody>
      </p:sp>
      <p:sp>
        <p:nvSpPr>
          <p:cNvPr id="4" name="Line 4"/>
          <p:cNvSpPr>
            <a:spLocks noChangeShapeType="1"/>
          </p:cNvSpPr>
          <p:nvPr/>
        </p:nvSpPr>
        <p:spPr bwMode="auto">
          <a:xfrm flipV="1">
            <a:off x="762000" y="1066799"/>
            <a:ext cx="8382000" cy="76199"/>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REFERENCE OR STANDARD</a:t>
            </a:r>
            <a:r>
              <a:rPr lang="en-US" dirty="0" smtClean="0"/>
              <a:t/>
            </a:r>
            <a:br>
              <a:rPr lang="en-US" dirty="0" smtClean="0"/>
            </a:br>
            <a:endParaRPr lang="en-US" dirty="0"/>
          </a:p>
        </p:txBody>
      </p:sp>
      <p:sp>
        <p:nvSpPr>
          <p:cNvPr id="3" name="Content Placeholder 2"/>
          <p:cNvSpPr>
            <a:spLocks noGrp="1"/>
          </p:cNvSpPr>
          <p:nvPr>
            <p:ph sz="quarter" idx="1"/>
          </p:nvPr>
        </p:nvSpPr>
        <p:spPr>
          <a:xfrm>
            <a:off x="457200" y="1219200"/>
            <a:ext cx="7467600" cy="4873752"/>
          </a:xfrm>
        </p:spPr>
        <p:txBody>
          <a:bodyPr/>
          <a:lstStyle/>
          <a:p>
            <a:pPr>
              <a:buNone/>
            </a:pPr>
            <a:r>
              <a:rPr lang="en-US" b="1" dirty="0" smtClean="0"/>
              <a:t> </a:t>
            </a:r>
            <a:endParaRPr lang="en-US" dirty="0" smtClean="0"/>
          </a:p>
          <a:p>
            <a:pPr>
              <a:buNone/>
            </a:pPr>
            <a:r>
              <a:rPr lang="en-US" b="1" dirty="0" smtClean="0"/>
              <a:t>  ‘Growth Standard’</a:t>
            </a:r>
            <a:endParaRPr lang="en-US" dirty="0" smtClean="0"/>
          </a:p>
          <a:p>
            <a:pPr lvl="0"/>
            <a:r>
              <a:rPr lang="en-US" dirty="0" smtClean="0"/>
              <a:t>Represents the quality of growth. It represent ‘good’ growth, i.e. a norm to aspire to.</a:t>
            </a:r>
          </a:p>
          <a:p>
            <a:pPr lvl="0"/>
            <a:r>
              <a:rPr lang="en-US" dirty="0" smtClean="0"/>
              <a:t>Using a growth standard as a norm implies that it represents optimal growth</a:t>
            </a:r>
          </a:p>
          <a:p>
            <a:pPr>
              <a:buNone/>
            </a:pPr>
            <a:r>
              <a:rPr lang="en-US" b="1" dirty="0" smtClean="0"/>
              <a:t> </a:t>
            </a:r>
          </a:p>
          <a:p>
            <a:pPr>
              <a:buNone/>
            </a:pPr>
            <a:r>
              <a:rPr lang="en-US" b="1" dirty="0" smtClean="0"/>
              <a:t> ‘Reference growth’</a:t>
            </a:r>
            <a:endParaRPr lang="en-US" dirty="0" smtClean="0"/>
          </a:p>
          <a:p>
            <a:pPr lvl="0"/>
            <a:r>
              <a:rPr lang="en-US" dirty="0" smtClean="0"/>
              <a:t>Yardstick to be used for comparison purposes.</a:t>
            </a:r>
          </a:p>
          <a:p>
            <a:pPr lvl="0"/>
            <a:r>
              <a:rPr lang="en-US" dirty="0" smtClean="0"/>
              <a:t>It provides a reference, not a norm. </a:t>
            </a:r>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LOCAL OR INTERNATIONAL</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92500" lnSpcReduction="20000"/>
          </a:bodyPr>
          <a:lstStyle/>
          <a:p>
            <a:pPr>
              <a:buNone/>
            </a:pPr>
            <a:r>
              <a:rPr lang="en-US" b="1" dirty="0" smtClean="0"/>
              <a:t>    International standard</a:t>
            </a:r>
            <a:r>
              <a:rPr lang="en-US" dirty="0" smtClean="0"/>
              <a:t> ( NCHS standard, New WHO Growth standards)</a:t>
            </a:r>
          </a:p>
          <a:p>
            <a:pPr lvl="0"/>
            <a:endParaRPr lang="en-US" dirty="0" smtClean="0"/>
          </a:p>
          <a:p>
            <a:pPr lvl="0"/>
            <a:r>
              <a:rPr lang="en-US" dirty="0" smtClean="0"/>
              <a:t>Advantage- Simplifies comparisons between regions or countries </a:t>
            </a:r>
          </a:p>
          <a:p>
            <a:pPr lvl="0"/>
            <a:r>
              <a:rPr lang="en-US" dirty="0" smtClean="0"/>
              <a:t>Disadvantage - pattern of growth shown by the standard may be quite inappropriate in particular regions of the world, for example India, where the children are considerably smaller than in the USA. </a:t>
            </a:r>
          </a:p>
          <a:p>
            <a:pPr>
              <a:buNone/>
            </a:pPr>
            <a:r>
              <a:rPr lang="en-US" dirty="0" smtClean="0"/>
              <a:t> </a:t>
            </a:r>
          </a:p>
          <a:p>
            <a:pPr>
              <a:buNone/>
            </a:pPr>
            <a:r>
              <a:rPr lang="en-US" b="1" dirty="0" smtClean="0"/>
              <a:t>  Local standard </a:t>
            </a:r>
            <a:r>
              <a:rPr lang="en-US" dirty="0" smtClean="0"/>
              <a:t>(ICMR chart, </a:t>
            </a:r>
            <a:r>
              <a:rPr lang="en-US" dirty="0" err="1" smtClean="0"/>
              <a:t>Agrawal</a:t>
            </a:r>
            <a:r>
              <a:rPr lang="en-US" dirty="0" smtClean="0"/>
              <a:t> KN chart)</a:t>
            </a:r>
          </a:p>
          <a:p>
            <a:pPr lvl="0">
              <a:buNone/>
            </a:pPr>
            <a:r>
              <a:rPr lang="en-US" dirty="0" smtClean="0"/>
              <a:t> </a:t>
            </a:r>
          </a:p>
          <a:p>
            <a:pPr lvl="0"/>
            <a:r>
              <a:rPr lang="en-US" dirty="0" smtClean="0"/>
              <a:t>More appropriate if clinical decisions are needed </a:t>
            </a:r>
          </a:p>
          <a:p>
            <a:pPr lvl="0"/>
            <a:r>
              <a:rPr lang="en-US" dirty="0" smtClean="0"/>
              <a:t> if a statistical analysis is used to adjust    anthropometry for age. </a:t>
            </a:r>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153400" cy="1143000"/>
          </a:xfrm>
        </p:spPr>
        <p:txBody>
          <a:bodyPr>
            <a:normAutofit fontScale="90000"/>
          </a:bodyPr>
          <a:lstStyle/>
          <a:p>
            <a:r>
              <a:rPr lang="en-US" b="1" dirty="0" smtClean="0"/>
              <a:t>DISTANCE AND VELOCITY</a:t>
            </a:r>
            <a:br>
              <a:rPr lang="en-US" b="1" dirty="0" smtClean="0"/>
            </a:br>
            <a:r>
              <a:rPr lang="en-US" b="1" dirty="0" smtClean="0"/>
              <a:t>STANDARDS</a:t>
            </a:r>
            <a:br>
              <a:rPr lang="en-US" b="1" dirty="0" smtClean="0"/>
            </a:br>
            <a:endParaRPr lang="en-US" dirty="0"/>
          </a:p>
        </p:txBody>
      </p:sp>
      <p:sp>
        <p:nvSpPr>
          <p:cNvPr id="3" name="Content Placeholder 2"/>
          <p:cNvSpPr>
            <a:spLocks noGrp="1"/>
          </p:cNvSpPr>
          <p:nvPr>
            <p:ph sz="quarter" idx="1"/>
          </p:nvPr>
        </p:nvSpPr>
        <p:spPr/>
        <p:txBody>
          <a:bodyPr>
            <a:normAutofit/>
          </a:bodyPr>
          <a:lstStyle/>
          <a:p>
            <a:pPr>
              <a:buNone/>
            </a:pPr>
            <a:r>
              <a:rPr lang="en-US" b="1" dirty="0" smtClean="0"/>
              <a:t>   Distance standards</a:t>
            </a:r>
            <a:r>
              <a:rPr lang="en-US" dirty="0" smtClean="0"/>
              <a:t> (Tanner,1962)</a:t>
            </a:r>
          </a:p>
          <a:p>
            <a:pPr lvl="0"/>
            <a:r>
              <a:rPr lang="en-US" dirty="0" smtClean="0"/>
              <a:t>Distance standard marked with an extra set of </a:t>
            </a:r>
            <a:r>
              <a:rPr lang="en-US" dirty="0" err="1" smtClean="0"/>
              <a:t>centile</a:t>
            </a:r>
            <a:r>
              <a:rPr lang="en-US" dirty="0" smtClean="0"/>
              <a:t>-like curves  which indicate how much a child’s </a:t>
            </a:r>
            <a:r>
              <a:rPr lang="en-US" dirty="0" err="1" smtClean="0"/>
              <a:t>centile</a:t>
            </a:r>
            <a:r>
              <a:rPr lang="en-US" dirty="0" smtClean="0"/>
              <a:t> can be expected to change over a given time period.</a:t>
            </a:r>
          </a:p>
          <a:p>
            <a:pPr lvl="0"/>
            <a:r>
              <a:rPr lang="en-US" dirty="0" smtClean="0"/>
              <a:t>a one-off measure is used, based on a single measurement, which gives no clues as to the growth pattern that has led the child to its current position. </a:t>
            </a:r>
          </a:p>
          <a:p>
            <a:pPr lvl="0"/>
            <a:r>
              <a:rPr lang="en-US" dirty="0" smtClean="0"/>
              <a:t>It indicates only how extreme the child is in terms of current size or status.</a:t>
            </a:r>
          </a:p>
          <a:p>
            <a:pPr>
              <a:buNone/>
            </a:pPr>
            <a:r>
              <a:rPr lang="en-US" b="1" dirty="0" smtClean="0"/>
              <a:t> </a:t>
            </a:r>
            <a:endParaRPr lang="en-US" dirty="0" smtClean="0"/>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715962"/>
          </a:xfrm>
        </p:spPr>
        <p:txBody>
          <a:bodyPr/>
          <a:lstStyle/>
          <a:p>
            <a:pPr algn="l"/>
            <a:r>
              <a:rPr lang="en-US" b="1" dirty="0" smtClean="0"/>
              <a:t>FRAMEWORK</a:t>
            </a:r>
            <a:endParaRPr lang="en-US" b="1" dirty="0"/>
          </a:p>
        </p:txBody>
      </p:sp>
      <p:graphicFrame>
        <p:nvGraphicFramePr>
          <p:cNvPr id="5" name="Content Placeholder 4"/>
          <p:cNvGraphicFramePr>
            <a:graphicFrameLocks noGrp="1"/>
          </p:cNvGraphicFramePr>
          <p:nvPr>
            <p:ph sz="quarter" idx="1"/>
          </p:nvPr>
        </p:nvGraphicFramePr>
        <p:xfrm>
          <a:off x="457200" y="1066800"/>
          <a:ext cx="7467600" cy="56388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DISTANCE AND VELOCITY STANDARDS</a:t>
            </a:r>
            <a:br>
              <a:rPr lang="en-US" b="1" dirty="0" smtClean="0"/>
            </a:br>
            <a:endParaRPr lang="en-US" dirty="0"/>
          </a:p>
        </p:txBody>
      </p:sp>
      <p:sp>
        <p:nvSpPr>
          <p:cNvPr id="3" name="Content Placeholder 2"/>
          <p:cNvSpPr>
            <a:spLocks noGrp="1"/>
          </p:cNvSpPr>
          <p:nvPr>
            <p:ph sz="quarter" idx="1"/>
          </p:nvPr>
        </p:nvSpPr>
        <p:spPr/>
        <p:txBody>
          <a:bodyPr/>
          <a:lstStyle/>
          <a:p>
            <a:pPr>
              <a:buNone/>
            </a:pPr>
            <a:r>
              <a:rPr lang="en-US" b="1" dirty="0" smtClean="0"/>
              <a:t>   Velocity standards</a:t>
            </a:r>
            <a:r>
              <a:rPr lang="en-US" dirty="0" smtClean="0"/>
              <a:t> (Emery et al, 1985)</a:t>
            </a:r>
          </a:p>
          <a:p>
            <a:pPr lvl="0"/>
            <a:r>
              <a:rPr lang="en-US" dirty="0" smtClean="0"/>
              <a:t>Velocity standard is a tool to quantify changes in measurement </a:t>
            </a:r>
            <a:r>
              <a:rPr lang="en-US" dirty="0" err="1" smtClean="0"/>
              <a:t>centile</a:t>
            </a:r>
            <a:r>
              <a:rPr lang="en-US" dirty="0" smtClean="0"/>
              <a:t> over time.</a:t>
            </a:r>
          </a:p>
          <a:p>
            <a:pPr lvl="0"/>
            <a:r>
              <a:rPr lang="en-US" dirty="0" smtClean="0"/>
              <a:t>Standards based on growth measured over a period of time </a:t>
            </a:r>
          </a:p>
          <a:p>
            <a:pPr lvl="0"/>
            <a:r>
              <a:rPr lang="en-US" dirty="0" smtClean="0"/>
              <a:t>Measures growth rather than status</a:t>
            </a:r>
          </a:p>
          <a:p>
            <a:pPr lvl="0"/>
            <a:r>
              <a:rPr lang="en-US" dirty="0" smtClean="0"/>
              <a:t>Require two measurements instead of one</a:t>
            </a:r>
          </a:p>
          <a:p>
            <a:pPr lvl="0"/>
            <a:r>
              <a:rPr lang="en-US" dirty="0" smtClean="0"/>
              <a:t>Need to be constructed using longitudinal data.</a:t>
            </a:r>
          </a:p>
          <a:p>
            <a:pPr lvl="0"/>
            <a:r>
              <a:rPr lang="en-US" dirty="0" smtClean="0"/>
              <a:t>More sensitive in correctly identifying ill children as it changes more rapidly during growth failure.</a:t>
            </a:r>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MARGINAL AND CONDITIONAL STANDARDS</a:t>
            </a:r>
            <a:r>
              <a:rPr lang="en-US" dirty="0" smtClean="0"/>
              <a:t/>
            </a:r>
            <a:br>
              <a:rPr lang="en-US" dirty="0" smtClean="0"/>
            </a:br>
            <a:endParaRPr lang="en-US" dirty="0"/>
          </a:p>
        </p:txBody>
      </p:sp>
      <p:sp>
        <p:nvSpPr>
          <p:cNvPr id="3" name="Content Placeholder 2"/>
          <p:cNvSpPr>
            <a:spLocks noGrp="1"/>
          </p:cNvSpPr>
          <p:nvPr>
            <p:ph sz="quarter" idx="1"/>
          </p:nvPr>
        </p:nvSpPr>
        <p:spPr>
          <a:xfrm>
            <a:off x="457200" y="1371600"/>
            <a:ext cx="8382000" cy="5257800"/>
          </a:xfrm>
        </p:spPr>
        <p:txBody>
          <a:bodyPr>
            <a:normAutofit fontScale="92500"/>
          </a:bodyPr>
          <a:lstStyle/>
          <a:p>
            <a:pPr>
              <a:buNone/>
            </a:pPr>
            <a:r>
              <a:rPr lang="en-US" b="1" dirty="0" smtClean="0"/>
              <a:t>   Marginal or unconditional standards</a:t>
            </a:r>
            <a:endParaRPr lang="en-US" dirty="0" smtClean="0"/>
          </a:p>
          <a:p>
            <a:pPr lvl="0"/>
            <a:r>
              <a:rPr lang="en-US" dirty="0" smtClean="0"/>
              <a:t>Most common form of standard</a:t>
            </a:r>
          </a:p>
          <a:p>
            <a:pPr lvl="0"/>
            <a:r>
              <a:rPr lang="en-US" dirty="0" smtClean="0"/>
              <a:t>Constructed from a reference population where each individual contributes a single measurement, unadjusted for other information. </a:t>
            </a:r>
          </a:p>
          <a:p>
            <a:pPr lvl="0"/>
            <a:r>
              <a:rPr lang="en-US" dirty="0" smtClean="0"/>
              <a:t>Expresses individual subjects in terms of a </a:t>
            </a:r>
            <a:r>
              <a:rPr lang="en-US" dirty="0" err="1" smtClean="0"/>
              <a:t>centile</a:t>
            </a:r>
            <a:r>
              <a:rPr lang="en-US" dirty="0" smtClean="0"/>
              <a:t> relative to the reference population on which the standard is based.</a:t>
            </a:r>
          </a:p>
          <a:p>
            <a:pPr lvl="0"/>
            <a:r>
              <a:rPr lang="en-US" dirty="0" smtClean="0"/>
              <a:t>Can be applied equally to distance and velocity - individuals from the reference population provide either a single measurement or a single velocity. </a:t>
            </a:r>
          </a:p>
          <a:p>
            <a:pPr lvl="0"/>
            <a:r>
              <a:rPr lang="en-US" dirty="0" smtClean="0"/>
              <a:t>Velocity standards in infancy tend to be unconditional  although in practice such infants are followed longitudinally, and often provide several velocity measurements.</a:t>
            </a:r>
          </a:p>
          <a:p>
            <a:pPr>
              <a:buNone/>
            </a:pPr>
            <a:r>
              <a:rPr lang="en-US" b="1" i="1" dirty="0" smtClean="0"/>
              <a:t> </a:t>
            </a:r>
            <a:endParaRPr lang="en-US" dirty="0" smtClean="0"/>
          </a:p>
          <a:p>
            <a:pPr>
              <a:buNone/>
            </a:pPr>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MARGINAL AND CONDITIONAL STANDARDS</a:t>
            </a:r>
            <a:r>
              <a:rPr lang="en-US" dirty="0" smtClean="0"/>
              <a:t/>
            </a:r>
            <a:br>
              <a:rPr lang="en-US" dirty="0" smtClean="0"/>
            </a:br>
            <a:endParaRPr lang="en-US" dirty="0"/>
          </a:p>
        </p:txBody>
      </p:sp>
      <p:sp>
        <p:nvSpPr>
          <p:cNvPr id="3" name="Content Placeholder 2"/>
          <p:cNvSpPr>
            <a:spLocks noGrp="1"/>
          </p:cNvSpPr>
          <p:nvPr>
            <p:ph sz="quarter" idx="1"/>
          </p:nvPr>
        </p:nvSpPr>
        <p:spPr>
          <a:xfrm>
            <a:off x="457200" y="1219200"/>
            <a:ext cx="7467600" cy="5254752"/>
          </a:xfrm>
        </p:spPr>
        <p:txBody>
          <a:bodyPr>
            <a:normAutofit fontScale="92500" lnSpcReduction="20000"/>
          </a:bodyPr>
          <a:lstStyle/>
          <a:p>
            <a:pPr>
              <a:buNone/>
            </a:pPr>
            <a:r>
              <a:rPr lang="en-US" b="1" dirty="0" smtClean="0"/>
              <a:t>   Conditional standards</a:t>
            </a:r>
            <a:endParaRPr lang="en-US" dirty="0" smtClean="0"/>
          </a:p>
          <a:p>
            <a:pPr lvl="0"/>
            <a:r>
              <a:rPr lang="en-US" dirty="0" smtClean="0"/>
              <a:t>It works on the principle that a child's measurement should be expressed conditional on, or adjusted for, another covariate in addition to age and sex. </a:t>
            </a:r>
          </a:p>
          <a:p>
            <a:pPr lvl="0"/>
            <a:r>
              <a:rPr lang="en-US" dirty="0" smtClean="0"/>
              <a:t>Described for height and height velocity during puberty adjusted for tempo (</a:t>
            </a:r>
            <a:r>
              <a:rPr lang="en-US" dirty="0" err="1" smtClean="0"/>
              <a:t>Tempoconditional</a:t>
            </a:r>
            <a:r>
              <a:rPr lang="en-US" dirty="0" smtClean="0"/>
              <a:t> or clinical longitudinal standards).</a:t>
            </a:r>
          </a:p>
          <a:p>
            <a:pPr lvl="0"/>
            <a:r>
              <a:rPr lang="en-US" dirty="0" smtClean="0"/>
              <a:t>It reduces the variability of the measurement.</a:t>
            </a:r>
          </a:p>
          <a:p>
            <a:pPr lvl="0"/>
            <a:r>
              <a:rPr lang="en-US" dirty="0" smtClean="0"/>
              <a:t>Require a strong correlation between the measurement and the conditioning variable.</a:t>
            </a:r>
          </a:p>
          <a:p>
            <a:pPr lvl="0"/>
            <a:r>
              <a:rPr lang="en-US" dirty="0" smtClean="0"/>
              <a:t>Conditional predictions for individuals in the tails of the distribution are unbiased, whereas velocity standard predictions are often biased.</a:t>
            </a:r>
          </a:p>
          <a:p>
            <a:pPr lvl="0"/>
            <a:r>
              <a:rPr lang="en-US" dirty="0" smtClean="0"/>
              <a:t>The statistical advantage of the conditional standard is that it can be extended naturally to a full regression model with other covariates.</a:t>
            </a:r>
          </a:p>
          <a:p>
            <a:pPr>
              <a:buNone/>
            </a:pPr>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4" name="Picture 2"/>
          <p:cNvPicPr>
            <a:picLocks noGrp="1" noChangeAspect="1" noChangeArrowheads="1"/>
          </p:cNvPicPr>
          <p:nvPr>
            <p:ph sz="quarter" idx="1"/>
          </p:nvPr>
        </p:nvPicPr>
        <p:blipFill>
          <a:blip r:embed="rId2"/>
          <a:srcRect/>
          <a:stretch>
            <a:fillRect/>
          </a:stretch>
        </p:blipFill>
        <p:spPr bwMode="auto">
          <a:xfrm>
            <a:off x="0" y="990600"/>
            <a:ext cx="9144000" cy="5867400"/>
          </a:xfrm>
          <a:prstGeom prst="rect">
            <a:avLst/>
          </a:prstGeom>
          <a:noFill/>
          <a:ln w="9525">
            <a:noFill/>
            <a:miter lim="800000"/>
            <a:headEnd/>
            <a:tailEnd/>
          </a:ln>
          <a:effectLst/>
        </p:spPr>
      </p:pic>
      <p:sp>
        <p:nvSpPr>
          <p:cNvPr id="5" name="TextBox 4"/>
          <p:cNvSpPr txBox="1"/>
          <p:nvPr/>
        </p:nvSpPr>
        <p:spPr>
          <a:xfrm>
            <a:off x="3429000" y="6488668"/>
            <a:ext cx="1463862" cy="369332"/>
          </a:xfrm>
          <a:prstGeom prst="rect">
            <a:avLst/>
          </a:prstGeom>
          <a:noFill/>
        </p:spPr>
        <p:txBody>
          <a:bodyPr wrap="none" rtlCol="0">
            <a:spAutoFit/>
          </a:bodyPr>
          <a:lstStyle/>
          <a:p>
            <a:r>
              <a:rPr lang="en-US" b="1" dirty="0" smtClean="0"/>
              <a:t>Age(years)</a:t>
            </a:r>
            <a:endParaRPr lang="en-US" b="1" dirty="0"/>
          </a:p>
        </p:txBody>
      </p:sp>
      <p:sp>
        <p:nvSpPr>
          <p:cNvPr id="7" name="TextBox 6"/>
          <p:cNvSpPr txBox="1"/>
          <p:nvPr/>
        </p:nvSpPr>
        <p:spPr>
          <a:xfrm>
            <a:off x="0" y="152400"/>
            <a:ext cx="8346387" cy="830997"/>
          </a:xfrm>
          <a:prstGeom prst="rect">
            <a:avLst/>
          </a:prstGeom>
          <a:noFill/>
        </p:spPr>
        <p:txBody>
          <a:bodyPr wrap="none" rtlCol="0">
            <a:spAutoFit/>
          </a:bodyPr>
          <a:lstStyle/>
          <a:p>
            <a:r>
              <a:rPr lang="en-US" sz="2400" b="1" dirty="0" smtClean="0">
                <a:latin typeface="Times New Roman" pitchFamily="18" charset="0"/>
                <a:cs typeface="Times New Roman" pitchFamily="18" charset="0"/>
              </a:rPr>
              <a:t>Distance growth chart showing conditional and unconditional </a:t>
            </a:r>
          </a:p>
          <a:p>
            <a:r>
              <a:rPr lang="en-US" sz="2400" b="1" dirty="0" smtClean="0">
                <a:latin typeface="Times New Roman" pitchFamily="18" charset="0"/>
                <a:cs typeface="Times New Roman" pitchFamily="18" charset="0"/>
              </a:rPr>
              <a:t>standards</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67586" name="Picture 2"/>
          <p:cNvPicPr>
            <a:picLocks noChangeAspect="1" noChangeArrowheads="1"/>
          </p:cNvPicPr>
          <p:nvPr/>
        </p:nvPicPr>
        <p:blipFill>
          <a:blip r:embed="rId2"/>
          <a:srcRect/>
          <a:stretch>
            <a:fillRect/>
          </a:stretch>
        </p:blipFill>
        <p:spPr bwMode="auto">
          <a:xfrm>
            <a:off x="0" y="838200"/>
            <a:ext cx="9144000" cy="6019800"/>
          </a:xfrm>
          <a:prstGeom prst="rect">
            <a:avLst/>
          </a:prstGeom>
          <a:noFill/>
          <a:ln w="9525">
            <a:noFill/>
            <a:miter lim="800000"/>
            <a:headEnd/>
            <a:tailEnd/>
          </a:ln>
          <a:effectLst/>
        </p:spPr>
      </p:pic>
      <p:sp>
        <p:nvSpPr>
          <p:cNvPr id="8" name="TextBox 7"/>
          <p:cNvSpPr txBox="1"/>
          <p:nvPr/>
        </p:nvSpPr>
        <p:spPr>
          <a:xfrm>
            <a:off x="0" y="0"/>
            <a:ext cx="8346387" cy="830997"/>
          </a:xfrm>
          <a:prstGeom prst="rect">
            <a:avLst/>
          </a:prstGeom>
          <a:noFill/>
        </p:spPr>
        <p:txBody>
          <a:bodyPr wrap="square" rtlCol="0">
            <a:spAutoFit/>
          </a:bodyPr>
          <a:lstStyle/>
          <a:p>
            <a:r>
              <a:rPr lang="en-US" sz="2400" b="1" dirty="0" smtClean="0">
                <a:latin typeface="Times New Roman" pitchFamily="18" charset="0"/>
                <a:cs typeface="Times New Roman" pitchFamily="18" charset="0"/>
              </a:rPr>
              <a:t>Velocity growth chart showing conditional and unconditional </a:t>
            </a:r>
          </a:p>
          <a:p>
            <a:r>
              <a:rPr lang="en-US" sz="2400" b="1" dirty="0" smtClean="0">
                <a:latin typeface="Times New Roman" pitchFamily="18" charset="0"/>
                <a:cs typeface="Times New Roman" pitchFamily="18" charset="0"/>
              </a:rPr>
              <a:t>standards</a:t>
            </a:r>
            <a:endParaRPr lang="en-US" sz="2400"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PURPOSE OF STANDARDS</a:t>
            </a:r>
            <a:r>
              <a:rPr lang="en-US" dirty="0" smtClean="0"/>
              <a:t/>
            </a:r>
            <a:br>
              <a:rPr lang="en-US" dirty="0" smtClean="0"/>
            </a:br>
            <a:endParaRPr lang="en-US" dirty="0"/>
          </a:p>
        </p:txBody>
      </p:sp>
      <p:sp>
        <p:nvSpPr>
          <p:cNvPr id="3" name="Content Placeholder 2"/>
          <p:cNvSpPr>
            <a:spLocks noGrp="1"/>
          </p:cNvSpPr>
          <p:nvPr>
            <p:ph sz="quarter" idx="1"/>
          </p:nvPr>
        </p:nvSpPr>
        <p:spPr>
          <a:xfrm>
            <a:off x="457200" y="1371600"/>
            <a:ext cx="7467600" cy="5102352"/>
          </a:xfrm>
        </p:spPr>
        <p:txBody>
          <a:bodyPr>
            <a:normAutofit/>
          </a:bodyPr>
          <a:lstStyle/>
          <a:p>
            <a:pPr>
              <a:buNone/>
            </a:pPr>
            <a:r>
              <a:rPr lang="en-US" dirty="0" smtClean="0"/>
              <a:t>  </a:t>
            </a:r>
            <a:r>
              <a:rPr lang="en-US" b="1" dirty="0" smtClean="0"/>
              <a:t>Screening</a:t>
            </a:r>
            <a:endParaRPr lang="en-US" dirty="0" smtClean="0"/>
          </a:p>
          <a:p>
            <a:pPr lvl="0"/>
            <a:r>
              <a:rPr lang="en-US" dirty="0" smtClean="0"/>
              <a:t>Anthropometry is widely used as a screening tool for disease in children and adults. </a:t>
            </a:r>
          </a:p>
          <a:p>
            <a:pPr lvl="0"/>
            <a:r>
              <a:rPr lang="en-US" dirty="0" smtClean="0"/>
              <a:t>Screening involves identifying individuals below some </a:t>
            </a:r>
            <a:r>
              <a:rPr lang="en-US" dirty="0" err="1" smtClean="0"/>
              <a:t>prespecified</a:t>
            </a:r>
            <a:r>
              <a:rPr lang="en-US" dirty="0" smtClean="0"/>
              <a:t> cut-off, on the assumption that their chance of being ill is greater than for the population as a whole.</a:t>
            </a:r>
          </a:p>
          <a:p>
            <a:pPr lvl="0"/>
            <a:r>
              <a:rPr lang="en-US" dirty="0" smtClean="0"/>
              <a:t>Velocity screening during infancy is valuable for identifying failure to thrive.</a:t>
            </a:r>
          </a:p>
          <a:p>
            <a:pPr>
              <a:buNone/>
            </a:pPr>
            <a:r>
              <a:rPr lang="en-US" b="1" dirty="0" smtClean="0"/>
              <a:t> </a:t>
            </a:r>
            <a:endParaRPr lang="en-US" dirty="0" smtClean="0"/>
          </a:p>
          <a:p>
            <a:pPr>
              <a:buNone/>
            </a:pPr>
            <a:endParaRPr lang="en-US" dirty="0" smtClean="0"/>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PURPOSE OF STANDARDS</a:t>
            </a:r>
            <a:r>
              <a:rPr lang="en-US" dirty="0" smtClean="0"/>
              <a:t/>
            </a:r>
            <a:br>
              <a:rPr lang="en-US" dirty="0" smtClean="0"/>
            </a:br>
            <a:endParaRPr lang="en-US" dirty="0"/>
          </a:p>
        </p:txBody>
      </p:sp>
      <p:sp>
        <p:nvSpPr>
          <p:cNvPr id="3" name="Content Placeholder 2"/>
          <p:cNvSpPr>
            <a:spLocks noGrp="1"/>
          </p:cNvSpPr>
          <p:nvPr>
            <p:ph sz="quarter" idx="1"/>
          </p:nvPr>
        </p:nvSpPr>
        <p:spPr/>
        <p:txBody>
          <a:bodyPr>
            <a:normAutofit fontScale="85000" lnSpcReduction="20000"/>
          </a:bodyPr>
          <a:lstStyle/>
          <a:p>
            <a:pPr>
              <a:buNone/>
            </a:pPr>
            <a:r>
              <a:rPr lang="en-US" b="1" dirty="0" smtClean="0"/>
              <a:t>   Clinical</a:t>
            </a:r>
            <a:endParaRPr lang="en-US" dirty="0" smtClean="0"/>
          </a:p>
          <a:p>
            <a:pPr lvl="0"/>
            <a:r>
              <a:rPr lang="en-US" dirty="0" smtClean="0"/>
              <a:t>Height velocity is of particular value is the specialist growth clinic.</a:t>
            </a:r>
          </a:p>
          <a:p>
            <a:pPr lvl="0"/>
            <a:r>
              <a:rPr lang="en-US" dirty="0" smtClean="0"/>
              <a:t>Conditional standard approach is more appropriate than a velocity Standard in growth clinic. </a:t>
            </a:r>
          </a:p>
          <a:p>
            <a:pPr>
              <a:buNone/>
            </a:pPr>
            <a:r>
              <a:rPr lang="en-US" b="1" dirty="0" smtClean="0"/>
              <a:t>  </a:t>
            </a:r>
          </a:p>
          <a:p>
            <a:pPr>
              <a:buNone/>
            </a:pPr>
            <a:r>
              <a:rPr lang="en-US" b="1" dirty="0" smtClean="0"/>
              <a:t>   Group summary</a:t>
            </a:r>
            <a:r>
              <a:rPr lang="en-US" dirty="0" smtClean="0"/>
              <a:t> </a:t>
            </a:r>
          </a:p>
          <a:p>
            <a:pPr lvl="0"/>
            <a:r>
              <a:rPr lang="en-US" dirty="0" smtClean="0"/>
              <a:t>Anthropometry is often used to summarize the growth status of groups, with the aim of identifying groups at particular risk </a:t>
            </a:r>
            <a:r>
              <a:rPr lang="en-US" b="1" dirty="0" smtClean="0"/>
              <a:t>of </a:t>
            </a:r>
            <a:r>
              <a:rPr lang="en-US" dirty="0" smtClean="0"/>
              <a:t>growth faltering.</a:t>
            </a:r>
          </a:p>
          <a:p>
            <a:pPr lvl="0"/>
            <a:r>
              <a:rPr lang="en-US" dirty="0" smtClean="0"/>
              <a:t> Use of a growth standard enables distinct age-sex ranges to be combined, which increases the ability to summarize the results.</a:t>
            </a:r>
          </a:p>
          <a:p>
            <a:pPr>
              <a:buNone/>
            </a:pPr>
            <a:r>
              <a:rPr lang="en-US" b="1" dirty="0" smtClean="0"/>
              <a:t>   Education </a:t>
            </a:r>
            <a:endParaRPr lang="en-US" dirty="0" smtClean="0"/>
          </a:p>
          <a:p>
            <a:pPr lvl="0"/>
            <a:r>
              <a:rPr lang="en-US" dirty="0" smtClean="0"/>
              <a:t>Providing mothers with information about their child’s health through charts such as the ‘Road to health’ chart. </a:t>
            </a:r>
          </a:p>
          <a:p>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7467600" cy="715962"/>
          </a:xfrm>
        </p:spPr>
        <p:txBody>
          <a:bodyPr>
            <a:normAutofit/>
          </a:bodyPr>
          <a:lstStyle/>
          <a:p>
            <a:r>
              <a:rPr lang="en-US" dirty="0" smtClean="0"/>
              <a:t>Background &amp; History</a:t>
            </a:r>
            <a:endParaRPr lang="en-US" dirty="0"/>
          </a:p>
        </p:txBody>
      </p:sp>
      <p:sp>
        <p:nvSpPr>
          <p:cNvPr id="3" name="Content Placeholder 2"/>
          <p:cNvSpPr>
            <a:spLocks noGrp="1"/>
          </p:cNvSpPr>
          <p:nvPr>
            <p:ph sz="quarter" idx="1"/>
          </p:nvPr>
        </p:nvSpPr>
        <p:spPr>
          <a:xfrm>
            <a:off x="457200" y="1066800"/>
            <a:ext cx="7467600" cy="5407152"/>
          </a:xfrm>
        </p:spPr>
        <p:txBody>
          <a:bodyPr>
            <a:normAutofit/>
          </a:bodyPr>
          <a:lstStyle/>
          <a:p>
            <a:pPr>
              <a:buNone/>
            </a:pPr>
            <a:r>
              <a:rPr lang="en-US" b="1" dirty="0" smtClean="0"/>
              <a:t>Galton </a:t>
            </a:r>
            <a:r>
              <a:rPr lang="en-US" dirty="0" smtClean="0"/>
              <a:t>(1885) - Invented anthropometric percentiles   </a:t>
            </a:r>
          </a:p>
          <a:p>
            <a:pPr>
              <a:buNone/>
            </a:pPr>
            <a:r>
              <a:rPr lang="en-US" b="1" dirty="0" smtClean="0"/>
              <a:t>Bowditch </a:t>
            </a:r>
            <a:r>
              <a:rPr lang="en-US" dirty="0" smtClean="0"/>
              <a:t>(1891) published the first account of growth standards, using curves based on Galton’s percentiles</a:t>
            </a:r>
          </a:p>
          <a:p>
            <a:pPr>
              <a:buNone/>
            </a:pPr>
            <a:r>
              <a:rPr lang="en-US" b="1" dirty="0" smtClean="0"/>
              <a:t>Meredith (1940) at Iowa</a:t>
            </a:r>
            <a:r>
              <a:rPr lang="en-US" dirty="0" smtClean="0"/>
              <a:t>- Pioneer growth standards </a:t>
            </a:r>
          </a:p>
          <a:p>
            <a:pPr>
              <a:buNone/>
            </a:pPr>
            <a:r>
              <a:rPr lang="en-US" b="1" dirty="0" smtClean="0"/>
              <a:t>Harvard Growth Curves </a:t>
            </a:r>
            <a:r>
              <a:rPr lang="en-US" dirty="0" smtClean="0"/>
              <a:t>(1960-70)</a:t>
            </a:r>
          </a:p>
          <a:p>
            <a:pPr>
              <a:buNone/>
            </a:pPr>
            <a:r>
              <a:rPr lang="en-US" b="1" dirty="0" smtClean="0"/>
              <a:t>Tanner Growth Curve (1960-70)</a:t>
            </a:r>
          </a:p>
          <a:p>
            <a:pPr>
              <a:buNone/>
            </a:pPr>
            <a:r>
              <a:rPr lang="en-US" b="1" dirty="0" smtClean="0"/>
              <a:t>NCHS/CDC Growth curves (1974)</a:t>
            </a:r>
          </a:p>
          <a:p>
            <a:pPr>
              <a:buNone/>
            </a:pPr>
            <a:r>
              <a:rPr lang="en-US" b="1" dirty="0" smtClean="0"/>
              <a:t>New WHO Growth Charts (1993)</a:t>
            </a:r>
            <a:endParaRPr lang="en-US" b="1" dirty="0"/>
          </a:p>
        </p:txBody>
      </p:sp>
      <p:sp>
        <p:nvSpPr>
          <p:cNvPr id="4" name="Line 4"/>
          <p:cNvSpPr>
            <a:spLocks noChangeShapeType="1"/>
          </p:cNvSpPr>
          <p:nvPr/>
        </p:nvSpPr>
        <p:spPr bwMode="auto">
          <a:xfrm>
            <a:off x="304800" y="7620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457200" y="274638"/>
            <a:ext cx="7467600" cy="715962"/>
          </a:xfrm>
        </p:spPr>
        <p:txBody>
          <a:bodyPr>
            <a:normAutofit/>
          </a:bodyPr>
          <a:lstStyle/>
          <a:p>
            <a:r>
              <a:rPr lang="en-US" sz="3200" b="1" dirty="0" smtClean="0"/>
              <a:t>Harvard Growth Curves </a:t>
            </a:r>
            <a:r>
              <a:rPr lang="en-US" sz="3200" dirty="0" smtClean="0"/>
              <a:t>(1960-70)</a:t>
            </a:r>
          </a:p>
        </p:txBody>
      </p:sp>
      <p:sp>
        <p:nvSpPr>
          <p:cNvPr id="67587" name="Rectangle 3"/>
          <p:cNvSpPr>
            <a:spLocks noGrp="1" noChangeArrowheads="1"/>
          </p:cNvSpPr>
          <p:nvPr>
            <p:ph sz="quarter" idx="1"/>
          </p:nvPr>
        </p:nvSpPr>
        <p:spPr>
          <a:xfrm>
            <a:off x="304800" y="1295400"/>
            <a:ext cx="8839200" cy="5334000"/>
          </a:xfrm>
        </p:spPr>
        <p:txBody>
          <a:bodyPr>
            <a:normAutofit fontScale="92500" lnSpcReduction="10000"/>
          </a:bodyPr>
          <a:lstStyle/>
          <a:p>
            <a:pPr>
              <a:lnSpc>
                <a:spcPct val="90000"/>
              </a:lnSpc>
            </a:pPr>
            <a:r>
              <a:rPr lang="en-US" sz="2800" dirty="0" smtClean="0"/>
              <a:t>In 1966, WHO simplified the Harvard growth curve by introducing the combined sexes version</a:t>
            </a:r>
          </a:p>
          <a:p>
            <a:pPr>
              <a:lnSpc>
                <a:spcPct val="90000"/>
              </a:lnSpc>
            </a:pPr>
            <a:r>
              <a:rPr lang="en-US" sz="2800" dirty="0" smtClean="0"/>
              <a:t>International growth reference</a:t>
            </a:r>
          </a:p>
          <a:p>
            <a:pPr>
              <a:lnSpc>
                <a:spcPct val="90000"/>
              </a:lnSpc>
            </a:pPr>
            <a:r>
              <a:rPr lang="en-US" sz="2800" dirty="0" smtClean="0"/>
              <a:t>Reference </a:t>
            </a:r>
            <a:r>
              <a:rPr lang="en-US" sz="2800" dirty="0"/>
              <a:t>data </a:t>
            </a:r>
            <a:r>
              <a:rPr lang="en-US" sz="2800" dirty="0" smtClean="0"/>
              <a:t>from </a:t>
            </a:r>
            <a:r>
              <a:rPr lang="en-US" sz="2800" dirty="0" err="1" smtClean="0"/>
              <a:t>caucasian</a:t>
            </a:r>
            <a:r>
              <a:rPr lang="en-US" sz="2800" dirty="0" smtClean="0"/>
              <a:t> children in Boston </a:t>
            </a:r>
            <a:r>
              <a:rPr lang="en-US" sz="2800" dirty="0"/>
              <a:t>children’s </a:t>
            </a:r>
            <a:r>
              <a:rPr lang="en-US" sz="2800" dirty="0" smtClean="0"/>
              <a:t>hospital (1930-56)</a:t>
            </a:r>
            <a:endParaRPr lang="en-US" sz="2800" dirty="0"/>
          </a:p>
          <a:p>
            <a:pPr>
              <a:lnSpc>
                <a:spcPct val="90000"/>
              </a:lnSpc>
              <a:buFont typeface="Marlett" pitchFamily="2" charset="2"/>
              <a:buNone/>
            </a:pPr>
            <a:r>
              <a:rPr lang="en-US" sz="2800" dirty="0"/>
              <a:t>    Hospital based</a:t>
            </a:r>
          </a:p>
          <a:p>
            <a:pPr>
              <a:lnSpc>
                <a:spcPct val="90000"/>
              </a:lnSpc>
              <a:buFont typeface="Marlett" pitchFamily="2" charset="2"/>
              <a:buNone/>
            </a:pPr>
            <a:r>
              <a:rPr lang="en-US" sz="2800" dirty="0"/>
              <a:t>    Longitudinal study </a:t>
            </a:r>
          </a:p>
          <a:p>
            <a:pPr>
              <a:lnSpc>
                <a:spcPct val="90000"/>
              </a:lnSpc>
              <a:buFont typeface="Marlett" pitchFamily="2" charset="2"/>
              <a:buNone/>
            </a:pPr>
            <a:r>
              <a:rPr lang="en-US" sz="2800" dirty="0"/>
              <a:t>    Small sample size</a:t>
            </a:r>
          </a:p>
          <a:p>
            <a:pPr>
              <a:lnSpc>
                <a:spcPct val="90000"/>
              </a:lnSpc>
              <a:buFont typeface="Marlett" pitchFamily="2" charset="2"/>
              <a:buNone/>
            </a:pPr>
            <a:r>
              <a:rPr lang="en-US" sz="2800" dirty="0"/>
              <a:t>    Top fed babies</a:t>
            </a:r>
          </a:p>
          <a:p>
            <a:pPr>
              <a:lnSpc>
                <a:spcPct val="90000"/>
              </a:lnSpc>
            </a:pPr>
            <a:r>
              <a:rPr lang="en-US" sz="2800" dirty="0"/>
              <a:t>Still served the purpose of creating an awareness </a:t>
            </a:r>
            <a:r>
              <a:rPr lang="en-US" sz="2800" dirty="0" smtClean="0"/>
              <a:t>and </a:t>
            </a:r>
            <a:r>
              <a:rPr lang="en-US" sz="2800" dirty="0"/>
              <a:t>need for monitoring &amp; growth assessment</a:t>
            </a:r>
          </a:p>
          <a:p>
            <a:pPr>
              <a:lnSpc>
                <a:spcPct val="90000"/>
              </a:lnSpc>
            </a:pPr>
            <a:r>
              <a:rPr lang="en-US" sz="2800" dirty="0"/>
              <a:t>Used in Indian growth charts &amp; for classification of malnutrition since mid 1970s (50</a:t>
            </a:r>
            <a:r>
              <a:rPr lang="en-US" sz="2800" baseline="30000" dirty="0"/>
              <a:t>th</a:t>
            </a:r>
            <a:r>
              <a:rPr lang="en-US" sz="2800" dirty="0"/>
              <a:t> </a:t>
            </a:r>
            <a:r>
              <a:rPr lang="en-US" sz="2800" dirty="0" err="1"/>
              <a:t>centile</a:t>
            </a:r>
            <a:r>
              <a:rPr lang="en-US" sz="2800" dirty="0"/>
              <a:t> taken as 100%)</a:t>
            </a:r>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59746" name="Rectangle 2"/>
          <p:cNvSpPr>
            <a:spLocks noGrp="1" noChangeArrowheads="1"/>
          </p:cNvSpPr>
          <p:nvPr>
            <p:ph type="title"/>
          </p:nvPr>
        </p:nvSpPr>
        <p:spPr>
          <a:xfrm>
            <a:off x="457200" y="-304800"/>
            <a:ext cx="7467600" cy="1143000"/>
          </a:xfrm>
        </p:spPr>
        <p:txBody>
          <a:bodyPr/>
          <a:lstStyle/>
          <a:p>
            <a:r>
              <a:rPr lang="en-US" dirty="0"/>
              <a:t>CDC growth charts</a:t>
            </a:r>
          </a:p>
        </p:txBody>
      </p:sp>
      <p:sp>
        <p:nvSpPr>
          <p:cNvPr id="159747" name="Rectangle 3"/>
          <p:cNvSpPr>
            <a:spLocks noGrp="1" noChangeArrowheads="1"/>
          </p:cNvSpPr>
          <p:nvPr>
            <p:ph sz="quarter" idx="1"/>
          </p:nvPr>
        </p:nvSpPr>
        <p:spPr>
          <a:xfrm>
            <a:off x="533400" y="1524000"/>
            <a:ext cx="7772400" cy="4267200"/>
          </a:xfrm>
        </p:spPr>
        <p:txBody>
          <a:bodyPr>
            <a:normAutofit lnSpcReduction="10000"/>
          </a:bodyPr>
          <a:lstStyle/>
          <a:p>
            <a:pPr>
              <a:lnSpc>
                <a:spcPct val="90000"/>
              </a:lnSpc>
            </a:pPr>
            <a:r>
              <a:rPr lang="en-US" sz="2800" dirty="0"/>
              <a:t>NCHS growth charts based on growth of American children developed in 1977</a:t>
            </a:r>
          </a:p>
          <a:p>
            <a:pPr>
              <a:lnSpc>
                <a:spcPct val="90000"/>
              </a:lnSpc>
            </a:pPr>
            <a:r>
              <a:rPr lang="en-US" sz="2800" dirty="0"/>
              <a:t>Adopted by WHO for international use</a:t>
            </a:r>
          </a:p>
          <a:p>
            <a:pPr>
              <a:lnSpc>
                <a:spcPct val="90000"/>
              </a:lnSpc>
            </a:pPr>
            <a:r>
              <a:rPr lang="en-US" sz="2800" dirty="0"/>
              <a:t>CDC 2000 growth charts a revised version of earlier NCHS chart: Revision of previous existing 14 charts with introduction of 2 new BMI charts</a:t>
            </a:r>
          </a:p>
          <a:p>
            <a:pPr>
              <a:lnSpc>
                <a:spcPct val="90000"/>
              </a:lnSpc>
            </a:pPr>
            <a:r>
              <a:rPr lang="en-US" sz="2800" dirty="0"/>
              <a:t>No new primary data collected</a:t>
            </a:r>
          </a:p>
          <a:p>
            <a:pPr>
              <a:lnSpc>
                <a:spcPct val="90000"/>
              </a:lnSpc>
            </a:pPr>
            <a:r>
              <a:rPr lang="en-US" sz="2800" dirty="0"/>
              <a:t>Used national studies conducted at various times &amp; places and improved statistical tools</a:t>
            </a:r>
          </a:p>
          <a:p>
            <a:pPr>
              <a:lnSpc>
                <a:spcPct val="90000"/>
              </a:lnSpc>
            </a:pPr>
            <a:endParaRPr lang="en-US" sz="2800" dirty="0"/>
          </a:p>
        </p:txBody>
      </p:sp>
      <p:sp>
        <p:nvSpPr>
          <p:cNvPr id="4" name="Line 4"/>
          <p:cNvSpPr>
            <a:spLocks noChangeShapeType="1"/>
          </p:cNvSpPr>
          <p:nvPr/>
        </p:nvSpPr>
        <p:spPr bwMode="auto">
          <a:xfrm>
            <a:off x="304800" y="9144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467600" cy="884238"/>
          </a:xfrm>
        </p:spPr>
        <p:txBody>
          <a:bodyPr/>
          <a:lstStyle/>
          <a:p>
            <a:r>
              <a:rPr lang="en-US" b="1" dirty="0" smtClean="0"/>
              <a:t>What is Growth ?</a:t>
            </a:r>
            <a:endParaRPr lang="en-US" dirty="0"/>
          </a:p>
        </p:txBody>
      </p:sp>
      <p:sp>
        <p:nvSpPr>
          <p:cNvPr id="3" name="Content Placeholder 2"/>
          <p:cNvSpPr>
            <a:spLocks noGrp="1"/>
          </p:cNvSpPr>
          <p:nvPr>
            <p:ph sz="quarter" idx="1"/>
          </p:nvPr>
        </p:nvSpPr>
        <p:spPr/>
        <p:txBody>
          <a:bodyPr>
            <a:normAutofit/>
          </a:bodyPr>
          <a:lstStyle/>
          <a:p>
            <a:pPr>
              <a:buNone/>
            </a:pPr>
            <a:endParaRPr lang="en-US" dirty="0" smtClean="0"/>
          </a:p>
          <a:p>
            <a:pPr>
              <a:buNone/>
            </a:pPr>
            <a:endParaRPr lang="en-US" dirty="0" smtClean="0"/>
          </a:p>
          <a:p>
            <a:r>
              <a:rPr lang="en-US" dirty="0" smtClean="0"/>
              <a:t>regular increase in size or weight</a:t>
            </a:r>
          </a:p>
          <a:p>
            <a:endParaRPr lang="en-US" dirty="0" smtClean="0"/>
          </a:p>
          <a:p>
            <a:r>
              <a:rPr lang="en-US" dirty="0" smtClean="0"/>
              <a:t>a continuous process</a:t>
            </a:r>
          </a:p>
          <a:p>
            <a:endParaRPr lang="en-US" dirty="0"/>
          </a:p>
        </p:txBody>
      </p:sp>
      <p:sp>
        <p:nvSpPr>
          <p:cNvPr id="4" name="Line 4"/>
          <p:cNvSpPr>
            <a:spLocks noChangeShapeType="1"/>
          </p:cNvSpPr>
          <p:nvPr/>
        </p:nvSpPr>
        <p:spPr bwMode="auto">
          <a:xfrm>
            <a:off x="304800" y="12192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0898" name="Rectangle 2"/>
          <p:cNvSpPr>
            <a:spLocks noGrp="1" noChangeArrowheads="1"/>
          </p:cNvSpPr>
          <p:nvPr>
            <p:ph type="title"/>
          </p:nvPr>
        </p:nvSpPr>
        <p:spPr/>
        <p:txBody>
          <a:bodyPr/>
          <a:lstStyle/>
          <a:p>
            <a:r>
              <a:rPr lang="en-US" dirty="0"/>
              <a:t>CDC 2000 growth charts: </a:t>
            </a:r>
            <a:br>
              <a:rPr lang="en-US" dirty="0"/>
            </a:br>
            <a:r>
              <a:rPr lang="en-US" dirty="0"/>
              <a:t>new features</a:t>
            </a:r>
          </a:p>
        </p:txBody>
      </p:sp>
      <p:sp>
        <p:nvSpPr>
          <p:cNvPr id="80899" name="Rectangle 3"/>
          <p:cNvSpPr>
            <a:spLocks noGrp="1" noChangeArrowheads="1"/>
          </p:cNvSpPr>
          <p:nvPr>
            <p:ph sz="quarter" idx="1"/>
          </p:nvPr>
        </p:nvSpPr>
        <p:spPr>
          <a:xfrm>
            <a:off x="762000" y="1676400"/>
            <a:ext cx="7772400" cy="4267200"/>
          </a:xfrm>
        </p:spPr>
        <p:txBody>
          <a:bodyPr>
            <a:normAutofit lnSpcReduction="10000"/>
          </a:bodyPr>
          <a:lstStyle/>
          <a:p>
            <a:pPr>
              <a:lnSpc>
                <a:spcPct val="90000"/>
              </a:lnSpc>
            </a:pPr>
            <a:r>
              <a:rPr lang="en-US" sz="2800" dirty="0"/>
              <a:t>Addition of BMI for age charts: 2 – 20 years</a:t>
            </a:r>
          </a:p>
          <a:p>
            <a:pPr>
              <a:lnSpc>
                <a:spcPct val="90000"/>
              </a:lnSpc>
            </a:pPr>
            <a:r>
              <a:rPr lang="en-US" sz="2800" dirty="0"/>
              <a:t>Addition of 85</a:t>
            </a:r>
            <a:r>
              <a:rPr lang="en-US" sz="2800" baseline="30000" dirty="0"/>
              <a:t>th</a:t>
            </a:r>
            <a:r>
              <a:rPr lang="en-US" sz="2800" dirty="0"/>
              <a:t> </a:t>
            </a:r>
            <a:r>
              <a:rPr lang="en-US" sz="2800" dirty="0" err="1"/>
              <a:t>centile</a:t>
            </a:r>
            <a:r>
              <a:rPr lang="en-US" sz="2800" dirty="0"/>
              <a:t> on BMI for age &amp; wt for stature charts</a:t>
            </a:r>
          </a:p>
          <a:p>
            <a:pPr>
              <a:lnSpc>
                <a:spcPct val="90000"/>
              </a:lnSpc>
            </a:pPr>
            <a:r>
              <a:rPr lang="en-US" sz="2800" dirty="0"/>
              <a:t>Addition of 3</a:t>
            </a:r>
            <a:r>
              <a:rPr lang="en-US" sz="2800" baseline="30000" dirty="0"/>
              <a:t>rd</a:t>
            </a:r>
            <a:r>
              <a:rPr lang="en-US" sz="2800" dirty="0"/>
              <a:t> &amp; 97</a:t>
            </a:r>
            <a:r>
              <a:rPr lang="en-US" sz="2800" baseline="30000" dirty="0"/>
              <a:t>th</a:t>
            </a:r>
            <a:r>
              <a:rPr lang="en-US" sz="2800" dirty="0"/>
              <a:t> </a:t>
            </a:r>
            <a:r>
              <a:rPr lang="en-US" sz="2800" dirty="0" err="1"/>
              <a:t>centiles</a:t>
            </a:r>
            <a:endParaRPr lang="en-US" sz="2800" dirty="0"/>
          </a:p>
          <a:p>
            <a:pPr>
              <a:lnSpc>
                <a:spcPct val="90000"/>
              </a:lnSpc>
            </a:pPr>
            <a:r>
              <a:rPr lang="en-US" sz="2800" dirty="0"/>
              <a:t>Limits of length &amp; stature extended on wt for length &amp; wt for stature charts</a:t>
            </a:r>
          </a:p>
          <a:p>
            <a:pPr>
              <a:lnSpc>
                <a:spcPct val="90000"/>
              </a:lnSpc>
            </a:pPr>
            <a:r>
              <a:rPr lang="en-US" sz="2800" dirty="0"/>
              <a:t>Smoothened percentile curves &amp; Z scores</a:t>
            </a:r>
          </a:p>
          <a:p>
            <a:pPr>
              <a:lnSpc>
                <a:spcPct val="90000"/>
              </a:lnSpc>
            </a:pPr>
            <a:r>
              <a:rPr lang="en-US" sz="2800" dirty="0"/>
              <a:t>Correction of disjunction that occurred between 24 &amp; 36 months when switching from length to stature in NCHS charts </a:t>
            </a:r>
          </a:p>
          <a:p>
            <a:pPr>
              <a:lnSpc>
                <a:spcPct val="90000"/>
              </a:lnSpc>
            </a:pPr>
            <a:endParaRPr lang="en-US" sz="2800" dirty="0"/>
          </a:p>
        </p:txBody>
      </p:sp>
      <p:sp>
        <p:nvSpPr>
          <p:cNvPr id="4" name="Line 4"/>
          <p:cNvSpPr>
            <a:spLocks noChangeShapeType="1"/>
          </p:cNvSpPr>
          <p:nvPr/>
        </p:nvSpPr>
        <p:spPr bwMode="auto">
          <a:xfrm>
            <a:off x="0" y="9144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r>
              <a:rPr lang="en-US"/>
              <a:t>CDC: charts available</a:t>
            </a:r>
          </a:p>
        </p:txBody>
      </p:sp>
      <p:sp>
        <p:nvSpPr>
          <p:cNvPr id="65539" name="Rectangle 3"/>
          <p:cNvSpPr>
            <a:spLocks noGrp="1" noChangeArrowheads="1"/>
          </p:cNvSpPr>
          <p:nvPr>
            <p:ph sz="quarter" idx="1"/>
          </p:nvPr>
        </p:nvSpPr>
        <p:spPr>
          <a:xfrm>
            <a:off x="304800" y="1676400"/>
            <a:ext cx="3505200" cy="4267200"/>
          </a:xfrm>
        </p:spPr>
        <p:txBody>
          <a:bodyPr>
            <a:normAutofit fontScale="92500" lnSpcReduction="10000"/>
          </a:bodyPr>
          <a:lstStyle/>
          <a:p>
            <a:pPr>
              <a:buFont typeface="Marlett" pitchFamily="2" charset="2"/>
              <a:buNone/>
            </a:pPr>
            <a:endParaRPr lang="en-US" sz="2400" dirty="0" smtClean="0">
              <a:solidFill>
                <a:srgbClr val="CC3300"/>
              </a:solidFill>
            </a:endParaRPr>
          </a:p>
          <a:p>
            <a:pPr>
              <a:buFont typeface="Marlett" pitchFamily="2" charset="2"/>
              <a:buNone/>
            </a:pPr>
            <a:r>
              <a:rPr lang="en-US" sz="2400" dirty="0" smtClean="0">
                <a:solidFill>
                  <a:srgbClr val="CC3300"/>
                </a:solidFill>
              </a:rPr>
              <a:t>Birth </a:t>
            </a:r>
            <a:r>
              <a:rPr lang="en-US" sz="2400" dirty="0">
                <a:solidFill>
                  <a:srgbClr val="CC3300"/>
                </a:solidFill>
              </a:rPr>
              <a:t>– 36 months</a:t>
            </a:r>
          </a:p>
          <a:p>
            <a:pPr>
              <a:buFont typeface="Marlett" pitchFamily="2" charset="2"/>
              <a:buNone/>
            </a:pPr>
            <a:endParaRPr lang="en-US" sz="2400" dirty="0">
              <a:solidFill>
                <a:srgbClr val="CC3300"/>
              </a:solidFill>
            </a:endParaRPr>
          </a:p>
          <a:p>
            <a:pPr>
              <a:buFont typeface="Marlett" pitchFamily="2" charset="2"/>
              <a:buNone/>
            </a:pPr>
            <a:endParaRPr lang="en-US" sz="2400" dirty="0">
              <a:solidFill>
                <a:srgbClr val="CC3300"/>
              </a:solidFill>
            </a:endParaRPr>
          </a:p>
          <a:p>
            <a:pPr>
              <a:buFont typeface="Marlett" pitchFamily="2" charset="2"/>
              <a:buNone/>
            </a:pPr>
            <a:endParaRPr lang="en-US" sz="2400" dirty="0">
              <a:solidFill>
                <a:srgbClr val="CC3300"/>
              </a:solidFill>
            </a:endParaRPr>
          </a:p>
          <a:p>
            <a:pPr>
              <a:buFont typeface="Marlett" pitchFamily="2" charset="2"/>
              <a:buNone/>
            </a:pPr>
            <a:r>
              <a:rPr lang="en-US" sz="2400" dirty="0">
                <a:solidFill>
                  <a:srgbClr val="CC3300"/>
                </a:solidFill>
              </a:rPr>
              <a:t>2 - 20 years</a:t>
            </a:r>
          </a:p>
          <a:p>
            <a:pPr>
              <a:buFont typeface="Marlett" pitchFamily="2" charset="2"/>
              <a:buNone/>
            </a:pPr>
            <a:endParaRPr lang="en-US" sz="2400" dirty="0">
              <a:solidFill>
                <a:srgbClr val="CC3300"/>
              </a:solidFill>
            </a:endParaRPr>
          </a:p>
          <a:p>
            <a:pPr>
              <a:buFont typeface="Marlett" pitchFamily="2" charset="2"/>
              <a:buNone/>
            </a:pPr>
            <a:r>
              <a:rPr lang="en-US" sz="2400" dirty="0">
                <a:solidFill>
                  <a:srgbClr val="CC3300"/>
                </a:solidFill>
              </a:rPr>
              <a:t>2-5 years</a:t>
            </a:r>
            <a:endParaRPr lang="en-US" sz="2400" dirty="0"/>
          </a:p>
        </p:txBody>
      </p:sp>
      <p:sp>
        <p:nvSpPr>
          <p:cNvPr id="65540" name="Rectangle 4"/>
          <p:cNvSpPr>
            <a:spLocks noGrp="1" noChangeArrowheads="1"/>
          </p:cNvSpPr>
          <p:nvPr>
            <p:ph sz="quarter" idx="2"/>
          </p:nvPr>
        </p:nvSpPr>
        <p:spPr>
          <a:xfrm>
            <a:off x="3657600" y="1676400"/>
            <a:ext cx="5181600" cy="3276600"/>
          </a:xfrm>
        </p:spPr>
        <p:txBody>
          <a:bodyPr>
            <a:normAutofit fontScale="92500" lnSpcReduction="10000"/>
          </a:bodyPr>
          <a:lstStyle/>
          <a:p>
            <a:pPr>
              <a:lnSpc>
                <a:spcPct val="90000"/>
              </a:lnSpc>
            </a:pPr>
            <a:endParaRPr lang="en-US" sz="2400" dirty="0" smtClean="0"/>
          </a:p>
          <a:p>
            <a:pPr>
              <a:lnSpc>
                <a:spcPct val="90000"/>
              </a:lnSpc>
            </a:pPr>
            <a:r>
              <a:rPr lang="en-US" sz="2400" dirty="0" smtClean="0"/>
              <a:t>Length </a:t>
            </a:r>
            <a:r>
              <a:rPr lang="en-US" sz="2400" dirty="0"/>
              <a:t>&amp; weight for age</a:t>
            </a:r>
          </a:p>
          <a:p>
            <a:pPr>
              <a:lnSpc>
                <a:spcPct val="90000"/>
              </a:lnSpc>
            </a:pPr>
            <a:r>
              <a:rPr lang="en-US" sz="2400" dirty="0"/>
              <a:t>Head circumference for age</a:t>
            </a:r>
          </a:p>
          <a:p>
            <a:pPr>
              <a:lnSpc>
                <a:spcPct val="90000"/>
              </a:lnSpc>
            </a:pPr>
            <a:r>
              <a:rPr lang="en-US" sz="2400" dirty="0"/>
              <a:t>Weight for length</a:t>
            </a:r>
          </a:p>
          <a:p>
            <a:pPr>
              <a:lnSpc>
                <a:spcPct val="90000"/>
              </a:lnSpc>
            </a:pPr>
            <a:endParaRPr lang="en-US" sz="2400" dirty="0"/>
          </a:p>
          <a:p>
            <a:pPr>
              <a:lnSpc>
                <a:spcPct val="90000"/>
              </a:lnSpc>
            </a:pPr>
            <a:r>
              <a:rPr lang="en-US" sz="2400" dirty="0"/>
              <a:t>Stature &amp; weight for age</a:t>
            </a:r>
          </a:p>
          <a:p>
            <a:pPr>
              <a:lnSpc>
                <a:spcPct val="90000"/>
              </a:lnSpc>
            </a:pPr>
            <a:r>
              <a:rPr lang="en-US" sz="2400" dirty="0"/>
              <a:t>BMI for age</a:t>
            </a:r>
          </a:p>
          <a:p>
            <a:pPr>
              <a:lnSpc>
                <a:spcPct val="90000"/>
              </a:lnSpc>
            </a:pPr>
            <a:endParaRPr lang="en-US" sz="2400" dirty="0"/>
          </a:p>
          <a:p>
            <a:pPr>
              <a:lnSpc>
                <a:spcPct val="90000"/>
              </a:lnSpc>
            </a:pPr>
            <a:r>
              <a:rPr lang="en-US" sz="2400" dirty="0"/>
              <a:t>Weight for stature</a:t>
            </a:r>
          </a:p>
          <a:p>
            <a:pPr>
              <a:lnSpc>
                <a:spcPct val="90000"/>
              </a:lnSpc>
            </a:pPr>
            <a:endParaRPr lang="en-US" sz="2400" dirty="0"/>
          </a:p>
          <a:p>
            <a:pPr>
              <a:lnSpc>
                <a:spcPct val="90000"/>
              </a:lnSpc>
            </a:pPr>
            <a:endParaRPr lang="en-US" sz="2400" dirty="0"/>
          </a:p>
          <a:p>
            <a:pPr>
              <a:lnSpc>
                <a:spcPct val="90000"/>
              </a:lnSpc>
            </a:pPr>
            <a:endParaRPr lang="en-US" sz="24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a:xfrm>
            <a:off x="152400" y="304800"/>
            <a:ext cx="8229600" cy="1143000"/>
          </a:xfrm>
        </p:spPr>
        <p:txBody>
          <a:bodyPr/>
          <a:lstStyle/>
          <a:p>
            <a:r>
              <a:rPr lang="en-US" dirty="0"/>
              <a:t>New WHO growth standards</a:t>
            </a:r>
          </a:p>
        </p:txBody>
      </p:sp>
      <p:sp>
        <p:nvSpPr>
          <p:cNvPr id="75779" name="Rectangle 3"/>
          <p:cNvSpPr>
            <a:spLocks noGrp="1" noChangeArrowheads="1"/>
          </p:cNvSpPr>
          <p:nvPr>
            <p:ph sz="quarter" idx="1"/>
          </p:nvPr>
        </p:nvSpPr>
        <p:spPr>
          <a:xfrm>
            <a:off x="152400" y="1676400"/>
            <a:ext cx="8229600" cy="4530725"/>
          </a:xfrm>
        </p:spPr>
        <p:txBody>
          <a:bodyPr/>
          <a:lstStyle/>
          <a:p>
            <a:pPr>
              <a:buFontTx/>
              <a:buNone/>
            </a:pPr>
            <a:r>
              <a:rPr lang="en-US" sz="2400" i="1" dirty="0">
                <a:latin typeface="Times New Roman" pitchFamily="18" charset="0"/>
              </a:rPr>
              <a:t>The international growth standards established by the WHO in April 2006 directly confront the notion that ethnicity is a major factor in how children grow. The new standards demonstrate that children  born in different regions of the world , </a:t>
            </a:r>
            <a:r>
              <a:rPr lang="en-US" sz="2400" i="1" u="sng" dirty="0">
                <a:latin typeface="Times New Roman" pitchFamily="18" charset="0"/>
              </a:rPr>
              <a:t>when given an optimum start in life </a:t>
            </a:r>
            <a:r>
              <a:rPr lang="en-US" sz="2400" i="1" dirty="0">
                <a:latin typeface="Times New Roman" pitchFamily="18" charset="0"/>
              </a:rPr>
              <a:t>, have the potential to grow and develop within the same range of height and weight for age.</a:t>
            </a:r>
          </a:p>
          <a:p>
            <a:pPr algn="r">
              <a:buFontTx/>
              <a:buNone/>
            </a:pPr>
            <a:r>
              <a:rPr lang="en-US" sz="1800" dirty="0"/>
              <a:t>(ECHUI 2006 Global Framework for Action)</a:t>
            </a:r>
            <a:r>
              <a:rPr lang="en-US" dirty="0"/>
              <a:t>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3010" name="Text Box 2"/>
          <p:cNvSpPr txBox="1">
            <a:spLocks noChangeArrowheads="1"/>
          </p:cNvSpPr>
          <p:nvPr/>
        </p:nvSpPr>
        <p:spPr bwMode="auto">
          <a:xfrm>
            <a:off x="0" y="0"/>
            <a:ext cx="8686800" cy="6764929"/>
          </a:xfrm>
          <a:prstGeom prst="rect">
            <a:avLst/>
          </a:prstGeom>
          <a:noFill/>
          <a:ln w="9525">
            <a:noFill/>
            <a:miter lim="800000"/>
            <a:headEnd/>
            <a:tailEnd/>
          </a:ln>
          <a:effectLst/>
        </p:spPr>
        <p:txBody>
          <a:bodyPr wrap="square">
            <a:spAutoFit/>
          </a:bodyPr>
          <a:lstStyle/>
          <a:p>
            <a:pPr algn="ctr">
              <a:spcBef>
                <a:spcPct val="50000"/>
              </a:spcBef>
            </a:pPr>
            <a:r>
              <a:rPr lang="en-US" sz="2800" b="1" dirty="0" smtClean="0">
                <a:solidFill>
                  <a:schemeClr val="tx1">
                    <a:lumMod val="65000"/>
                    <a:lumOff val="35000"/>
                  </a:schemeClr>
                </a:solidFill>
              </a:rPr>
              <a:t>Rationale </a:t>
            </a:r>
            <a:r>
              <a:rPr lang="en-US" sz="2800" b="1" dirty="0">
                <a:solidFill>
                  <a:schemeClr val="tx1">
                    <a:lumMod val="65000"/>
                    <a:lumOff val="35000"/>
                  </a:schemeClr>
                </a:solidFill>
              </a:rPr>
              <a:t>for change  to new WHO standards </a:t>
            </a:r>
          </a:p>
          <a:p>
            <a:pPr>
              <a:lnSpc>
                <a:spcPct val="60000"/>
              </a:lnSpc>
              <a:spcBef>
                <a:spcPct val="30000"/>
              </a:spcBef>
              <a:buFontTx/>
              <a:buNone/>
            </a:pPr>
            <a:r>
              <a:rPr lang="en-GB" sz="2600" b="1" dirty="0" smtClean="0">
                <a:latin typeface="Times New Roman" pitchFamily="18" charset="0"/>
                <a:cs typeface="Times New Roman" pitchFamily="18" charset="0"/>
              </a:rPr>
              <a:t>NCHS/WHO international reference</a:t>
            </a:r>
            <a:r>
              <a:rPr lang="en-GB" sz="2600" dirty="0" smtClean="0">
                <a:latin typeface="Times New Roman" pitchFamily="18" charset="0"/>
                <a:cs typeface="Times New Roman" pitchFamily="18" charset="0"/>
              </a:rPr>
              <a:t> is inappropriate for assessing nutritional status:</a:t>
            </a:r>
          </a:p>
          <a:p>
            <a:pPr>
              <a:lnSpc>
                <a:spcPct val="145000"/>
              </a:lnSpc>
              <a:spcBef>
                <a:spcPct val="30000"/>
              </a:spcBef>
              <a:buFont typeface="Arial" pitchFamily="34" charset="0"/>
              <a:buChar char="•"/>
            </a:pPr>
            <a:r>
              <a:rPr lang="en-GB" sz="2600" dirty="0" smtClean="0">
                <a:latin typeface="Times New Roman" pitchFamily="18" charset="0"/>
                <a:cs typeface="Times New Roman" pitchFamily="18" charset="0"/>
              </a:rPr>
              <a:t>Individual </a:t>
            </a:r>
          </a:p>
          <a:p>
            <a:pPr>
              <a:lnSpc>
                <a:spcPct val="145000"/>
              </a:lnSpc>
              <a:spcBef>
                <a:spcPct val="30000"/>
              </a:spcBef>
            </a:pPr>
            <a:r>
              <a:rPr lang="en-GB" sz="2600" dirty="0" smtClean="0">
                <a:latin typeface="Times New Roman" pitchFamily="18" charset="0"/>
                <a:cs typeface="Times New Roman" pitchFamily="18" charset="0"/>
              </a:rPr>
              <a:t>       interferes with sound nutritional management of breastfed </a:t>
            </a:r>
          </a:p>
          <a:p>
            <a:pPr>
              <a:lnSpc>
                <a:spcPct val="145000"/>
              </a:lnSpc>
              <a:spcBef>
                <a:spcPct val="30000"/>
              </a:spcBef>
            </a:pPr>
            <a:r>
              <a:rPr lang="en-GB" sz="2600" dirty="0" smtClean="0">
                <a:latin typeface="Times New Roman" pitchFamily="18" charset="0"/>
                <a:cs typeface="Times New Roman" pitchFamily="18" charset="0"/>
              </a:rPr>
              <a:t>       infants, increasing  their risk of morbidity and mortality</a:t>
            </a:r>
          </a:p>
          <a:p>
            <a:pPr>
              <a:lnSpc>
                <a:spcPct val="145000"/>
              </a:lnSpc>
              <a:buFont typeface="Arial" pitchFamily="34" charset="0"/>
              <a:buChar char="•"/>
            </a:pPr>
            <a:r>
              <a:rPr lang="en-GB" sz="2600" dirty="0" smtClean="0">
                <a:latin typeface="Times New Roman" pitchFamily="18" charset="0"/>
                <a:cs typeface="Times New Roman" pitchFamily="18" charset="0"/>
              </a:rPr>
              <a:t>Populations</a:t>
            </a:r>
          </a:p>
          <a:p>
            <a:pPr lvl="1">
              <a:lnSpc>
                <a:spcPct val="95000"/>
              </a:lnSpc>
              <a:spcBef>
                <a:spcPct val="0"/>
              </a:spcBef>
              <a:buFontTx/>
              <a:buNone/>
            </a:pPr>
            <a:r>
              <a:rPr lang="en-GB" sz="2600" dirty="0" smtClean="0">
                <a:latin typeface="Times New Roman" pitchFamily="18" charset="0"/>
                <a:cs typeface="Times New Roman" pitchFamily="18" charset="0"/>
              </a:rPr>
              <a:t>    provides  inaccurate estimates of </a:t>
            </a:r>
            <a:r>
              <a:rPr lang="en-GB" sz="2600" dirty="0" err="1" smtClean="0">
                <a:latin typeface="Times New Roman" pitchFamily="18" charset="0"/>
                <a:cs typeface="Times New Roman" pitchFamily="18" charset="0"/>
              </a:rPr>
              <a:t>undernutrition</a:t>
            </a:r>
            <a:r>
              <a:rPr lang="en-GB" sz="2600" dirty="0" smtClean="0">
                <a:latin typeface="Times New Roman" pitchFamily="18" charset="0"/>
                <a:cs typeface="Times New Roman" pitchFamily="18" charset="0"/>
              </a:rPr>
              <a:t> and </a:t>
            </a:r>
          </a:p>
          <a:p>
            <a:pPr lvl="1">
              <a:lnSpc>
                <a:spcPct val="95000"/>
              </a:lnSpc>
              <a:spcBef>
                <a:spcPct val="0"/>
              </a:spcBef>
              <a:buFontTx/>
              <a:buNone/>
            </a:pPr>
            <a:r>
              <a:rPr lang="en-GB" sz="2600" dirty="0" smtClean="0">
                <a:latin typeface="Times New Roman" pitchFamily="18" charset="0"/>
                <a:cs typeface="Times New Roman" pitchFamily="18" charset="0"/>
              </a:rPr>
              <a:t>    overweight</a:t>
            </a:r>
          </a:p>
          <a:p>
            <a:pPr algn="just">
              <a:spcBef>
                <a:spcPct val="50000"/>
              </a:spcBef>
            </a:pPr>
            <a:r>
              <a:rPr lang="en-US" sz="2400" b="1" dirty="0" smtClean="0"/>
              <a:t>New WHO standards</a:t>
            </a:r>
            <a:r>
              <a:rPr lang="en-US" sz="2400" b="1" dirty="0" smtClean="0">
                <a:solidFill>
                  <a:srgbClr val="A50021"/>
                </a:solidFill>
              </a:rPr>
              <a:t> </a:t>
            </a:r>
            <a:r>
              <a:rPr lang="en-US" sz="2600" dirty="0" smtClean="0">
                <a:latin typeface="Times New Roman" pitchFamily="18" charset="0"/>
                <a:cs typeface="Times New Roman" pitchFamily="18" charset="0"/>
              </a:rPr>
              <a:t>Corrects  the historical fallacy  of using formula fed  children from  single ethnic group in  one country as  global standard for assessment  of nutritional status of preschool children and consequent problems in interpretation of data .</a:t>
            </a:r>
            <a:endParaRPr lang="en-US" sz="2600" dirty="0">
              <a:latin typeface="Times New Roman" pitchFamily="18" charset="0"/>
              <a:cs typeface="Times New Roman" pitchFamily="18" charset="0"/>
            </a:endParaRPr>
          </a:p>
        </p:txBody>
      </p:sp>
      <p:sp>
        <p:nvSpPr>
          <p:cNvPr id="3" name="Line 4"/>
          <p:cNvSpPr>
            <a:spLocks noChangeShapeType="1"/>
          </p:cNvSpPr>
          <p:nvPr/>
        </p:nvSpPr>
        <p:spPr bwMode="auto">
          <a:xfrm>
            <a:off x="304800" y="4572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normAutofit fontScale="90000"/>
          </a:bodyPr>
          <a:lstStyle/>
          <a:p>
            <a:r>
              <a:rPr lang="en-US" sz="4000" dirty="0"/>
              <a:t>Why should we adopt new charts?</a:t>
            </a:r>
          </a:p>
        </p:txBody>
      </p:sp>
      <p:sp>
        <p:nvSpPr>
          <p:cNvPr id="76803" name="Rectangle 3"/>
          <p:cNvSpPr>
            <a:spLocks noGrp="1" noChangeArrowheads="1"/>
          </p:cNvSpPr>
          <p:nvPr>
            <p:ph sz="quarter" idx="1"/>
          </p:nvPr>
        </p:nvSpPr>
        <p:spPr>
          <a:xfrm>
            <a:off x="304800" y="1600200"/>
            <a:ext cx="8458200" cy="4873752"/>
          </a:xfrm>
        </p:spPr>
        <p:txBody>
          <a:bodyPr>
            <a:normAutofit/>
          </a:bodyPr>
          <a:lstStyle/>
          <a:p>
            <a:pPr>
              <a:buNone/>
            </a:pPr>
            <a:r>
              <a:rPr lang="en-US" sz="2800" dirty="0"/>
              <a:t>The new Child Growth Standards is </a:t>
            </a:r>
            <a:r>
              <a:rPr lang="en-US" sz="2800" dirty="0" smtClean="0"/>
              <a:t>a</a:t>
            </a:r>
          </a:p>
          <a:p>
            <a:pPr>
              <a:buNone/>
            </a:pPr>
            <a:r>
              <a:rPr lang="en-US" sz="2800" dirty="0" smtClean="0"/>
              <a:t>crucial </a:t>
            </a:r>
            <a:r>
              <a:rPr lang="en-US" sz="2800" dirty="0"/>
              <a:t>development in improving infant </a:t>
            </a:r>
            <a:r>
              <a:rPr lang="en-US" sz="2800" dirty="0" smtClean="0"/>
              <a:t>and</a:t>
            </a:r>
          </a:p>
          <a:p>
            <a:pPr>
              <a:buNone/>
            </a:pPr>
            <a:r>
              <a:rPr lang="en-US" sz="2800" dirty="0" smtClean="0"/>
              <a:t>young </a:t>
            </a:r>
            <a:r>
              <a:rPr lang="en-US" sz="2800" dirty="0"/>
              <a:t>child nutrition globally. Unlike the </a:t>
            </a:r>
            <a:r>
              <a:rPr lang="en-US" sz="2800" dirty="0" smtClean="0"/>
              <a:t>old</a:t>
            </a:r>
          </a:p>
          <a:p>
            <a:pPr>
              <a:buNone/>
            </a:pPr>
            <a:r>
              <a:rPr lang="en-US" sz="2800" dirty="0" smtClean="0"/>
              <a:t>growth </a:t>
            </a:r>
            <a:r>
              <a:rPr lang="en-US" sz="2800" dirty="0"/>
              <a:t>charts, the new </a:t>
            </a:r>
            <a:r>
              <a:rPr lang="en-US" sz="2800" dirty="0" smtClean="0"/>
              <a:t>standards</a:t>
            </a:r>
          </a:p>
          <a:p>
            <a:r>
              <a:rPr lang="en-US" sz="2800" dirty="0" smtClean="0">
                <a:solidFill>
                  <a:schemeClr val="tx1"/>
                </a:solidFill>
              </a:rPr>
              <a:t>describe </a:t>
            </a:r>
            <a:r>
              <a:rPr lang="en-US" sz="2800" dirty="0">
                <a:solidFill>
                  <a:schemeClr val="tx1"/>
                </a:solidFill>
              </a:rPr>
              <a:t>how children "should grow," </a:t>
            </a:r>
            <a:endParaRPr lang="en-US" sz="2800" dirty="0" smtClean="0">
              <a:solidFill>
                <a:schemeClr val="tx1"/>
              </a:solidFill>
            </a:endParaRPr>
          </a:p>
          <a:p>
            <a:r>
              <a:rPr lang="en-US" sz="2800" dirty="0" smtClean="0">
                <a:solidFill>
                  <a:schemeClr val="tx1"/>
                </a:solidFill>
              </a:rPr>
              <a:t>establish </a:t>
            </a:r>
            <a:r>
              <a:rPr lang="en-US" sz="2800" dirty="0">
                <a:solidFill>
                  <a:schemeClr val="tx1"/>
                </a:solidFill>
              </a:rPr>
              <a:t>breastfeeding as the biological "norm</a:t>
            </a:r>
            <a:r>
              <a:rPr lang="en-US" sz="2800" dirty="0" smtClean="0">
                <a:solidFill>
                  <a:schemeClr val="tx1"/>
                </a:solidFill>
              </a:rPr>
              <a:t>,”</a:t>
            </a:r>
          </a:p>
          <a:p>
            <a:r>
              <a:rPr lang="en-US" sz="2800" dirty="0" smtClean="0">
                <a:solidFill>
                  <a:schemeClr val="tx1"/>
                </a:solidFill>
              </a:rPr>
              <a:t> provide </a:t>
            </a:r>
            <a:r>
              <a:rPr lang="en-US" sz="2800" dirty="0">
                <a:solidFill>
                  <a:schemeClr val="tx1"/>
                </a:solidFill>
              </a:rPr>
              <a:t>international standards for all healthy children, as human milk</a:t>
            </a:r>
            <a:r>
              <a:rPr lang="en-US" sz="2800" dirty="0">
                <a:solidFill>
                  <a:srgbClr val="FFFF66"/>
                </a:solidFill>
              </a:rPr>
              <a:t> </a:t>
            </a:r>
            <a:r>
              <a:rPr lang="en-US" sz="2800" b="0" dirty="0"/>
              <a:t>supports not only healthy growth, but also optimal cognitive development and long-term health. </a:t>
            </a:r>
          </a:p>
          <a:p>
            <a:pPr>
              <a:buFontTx/>
              <a:buNone/>
            </a:pPr>
            <a:endParaRPr lang="en-US" sz="2800" b="0" dirty="0"/>
          </a:p>
          <a:p>
            <a:pPr>
              <a:buFontTx/>
              <a:buNone/>
            </a:pPr>
            <a:endParaRPr lang="en-US" sz="2800" b="0" dirty="0"/>
          </a:p>
        </p:txBody>
      </p:sp>
      <p:sp>
        <p:nvSpPr>
          <p:cNvPr id="4" name="Line 4"/>
          <p:cNvSpPr>
            <a:spLocks noChangeShapeType="1"/>
          </p:cNvSpPr>
          <p:nvPr/>
        </p:nvSpPr>
        <p:spPr bwMode="auto">
          <a:xfrm>
            <a:off x="304800" y="1371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3" name="Rectangle 5"/>
          <p:cNvSpPr>
            <a:spLocks noChangeArrowheads="1"/>
          </p:cNvSpPr>
          <p:nvPr/>
        </p:nvSpPr>
        <p:spPr bwMode="auto">
          <a:xfrm>
            <a:off x="1295400" y="1447800"/>
            <a:ext cx="6791325" cy="3229089"/>
          </a:xfrm>
          <a:prstGeom prst="rect">
            <a:avLst/>
          </a:prstGeom>
          <a:noFill/>
          <a:ln w="12700">
            <a:noFill/>
            <a:miter lim="800000"/>
            <a:headEnd/>
            <a:tailEnd/>
          </a:ln>
          <a:effectLst/>
        </p:spPr>
        <p:txBody>
          <a:bodyPr lIns="90488" tIns="44450" rIns="90488" bIns="44450">
            <a:spAutoFit/>
          </a:bodyPr>
          <a:lstStyle/>
          <a:p>
            <a:pPr algn="ctr" defTabSz="912813" eaLnBrk="0" hangingPunct="0">
              <a:lnSpc>
                <a:spcPct val="85000"/>
              </a:lnSpc>
            </a:pPr>
            <a:r>
              <a:rPr lang="en-GB" sz="4800" b="1" dirty="0">
                <a:latin typeface="Times New Roman" pitchFamily="18" charset="0"/>
              </a:rPr>
              <a:t>The WHO Multicentre Growth Reference </a:t>
            </a:r>
          </a:p>
          <a:p>
            <a:pPr algn="ctr" defTabSz="912813" eaLnBrk="0" hangingPunct="0">
              <a:lnSpc>
                <a:spcPct val="85000"/>
              </a:lnSpc>
            </a:pPr>
            <a:r>
              <a:rPr lang="en-GB" sz="4800" b="1" dirty="0" smtClean="0">
                <a:latin typeface="Times New Roman" pitchFamily="18" charset="0"/>
              </a:rPr>
              <a:t>Study</a:t>
            </a:r>
          </a:p>
          <a:p>
            <a:pPr algn="ctr" defTabSz="912813" eaLnBrk="0" hangingPunct="0">
              <a:lnSpc>
                <a:spcPct val="85000"/>
              </a:lnSpc>
            </a:pPr>
            <a:r>
              <a:rPr lang="en-GB" sz="4800" dirty="0" smtClean="0">
                <a:latin typeface="Times New Roman" pitchFamily="18" charset="0"/>
              </a:rPr>
              <a:t>(1997-2003)</a:t>
            </a:r>
            <a:endParaRPr lang="en-GB" sz="4800" dirty="0">
              <a:latin typeface="Times New Roman" pitchFamily="18" charset="0"/>
            </a:endParaRPr>
          </a:p>
          <a:p>
            <a:pPr algn="ctr" defTabSz="912813" hangingPunct="0">
              <a:lnSpc>
                <a:spcPct val="85000"/>
              </a:lnSpc>
            </a:pPr>
            <a:endParaRPr lang="en-GB" sz="4800" b="1" dirty="0">
              <a:latin typeface="Times New Roman" pitchFamily="18" charset="0"/>
            </a:endParaRPr>
          </a:p>
        </p:txBody>
      </p:sp>
    </p:spTree>
  </p:cSld>
  <p:clrMapOvr>
    <a:masterClrMapping/>
  </p:clrMapOvr>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4818" name="Rectangle 2"/>
          <p:cNvSpPr>
            <a:spLocks noGrp="1" noChangeArrowheads="1"/>
          </p:cNvSpPr>
          <p:nvPr>
            <p:ph type="ctrTitle"/>
          </p:nvPr>
        </p:nvSpPr>
        <p:spPr>
          <a:xfrm>
            <a:off x="677863" y="2286000"/>
            <a:ext cx="7788275" cy="1143000"/>
          </a:xfrm>
        </p:spPr>
        <p:txBody>
          <a:bodyPr/>
          <a:lstStyle/>
          <a:p>
            <a:endParaRPr lang="en-US"/>
          </a:p>
        </p:txBody>
      </p:sp>
      <p:sp>
        <p:nvSpPr>
          <p:cNvPr id="34819" name="Rectangle 3"/>
          <p:cNvSpPr>
            <a:spLocks noGrp="1" noChangeArrowheads="1"/>
          </p:cNvSpPr>
          <p:nvPr>
            <p:ph type="subTitle" idx="1"/>
          </p:nvPr>
        </p:nvSpPr>
        <p:spPr>
          <a:xfrm>
            <a:off x="1354138" y="3886200"/>
            <a:ext cx="6435725" cy="1752600"/>
          </a:xfrm>
        </p:spPr>
        <p:txBody>
          <a:bodyPr/>
          <a:lstStyle/>
          <a:p>
            <a:endParaRPr lang="en-US"/>
          </a:p>
        </p:txBody>
      </p:sp>
      <p:pic>
        <p:nvPicPr>
          <p:cNvPr id="34820" name="Picture 4"/>
          <p:cNvPicPr>
            <a:picLocks noChangeAspect="1" noChangeArrowheads="1"/>
          </p:cNvPicPr>
          <p:nvPr/>
        </p:nvPicPr>
        <p:blipFill>
          <a:blip r:embed="rId2"/>
          <a:srcRect/>
          <a:stretch>
            <a:fillRect/>
          </a:stretch>
        </p:blipFill>
        <p:spPr bwMode="auto">
          <a:xfrm>
            <a:off x="0" y="304800"/>
            <a:ext cx="9144000" cy="5888038"/>
          </a:xfrm>
          <a:prstGeom prst="rect">
            <a:avLst/>
          </a:prstGeom>
          <a:noFill/>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4" name="Rectangle 6"/>
          <p:cNvSpPr>
            <a:spLocks noGrp="1" noChangeArrowheads="1"/>
          </p:cNvSpPr>
          <p:nvPr>
            <p:ph type="title"/>
          </p:nvPr>
        </p:nvSpPr>
        <p:spPr>
          <a:noFill/>
          <a:ln/>
        </p:spPr>
        <p:txBody>
          <a:bodyPr lIns="90488" tIns="44450" rIns="90488" bIns="44450">
            <a:normAutofit fontScale="90000"/>
          </a:bodyPr>
          <a:lstStyle/>
          <a:p>
            <a:r>
              <a:rPr lang="en-GB" sz="4000" b="0" dirty="0"/>
              <a:t>WHO Growth Reference Study</a:t>
            </a:r>
            <a:r>
              <a:rPr lang="en-GB" dirty="0"/>
              <a:t/>
            </a:r>
            <a:br>
              <a:rPr lang="en-GB" dirty="0"/>
            </a:br>
            <a:r>
              <a:rPr lang="en-GB" sz="3200" dirty="0"/>
              <a:t>Prescriptive Approach</a:t>
            </a:r>
          </a:p>
        </p:txBody>
      </p:sp>
      <p:sp>
        <p:nvSpPr>
          <p:cNvPr id="37890" name="Rectangle 2"/>
          <p:cNvSpPr>
            <a:spLocks noGrp="1" noChangeArrowheads="1"/>
          </p:cNvSpPr>
          <p:nvPr>
            <p:ph sz="quarter" idx="1"/>
          </p:nvPr>
        </p:nvSpPr>
        <p:spPr>
          <a:xfrm>
            <a:off x="798513" y="1603375"/>
            <a:ext cx="7869237" cy="4135438"/>
          </a:xfrm>
          <a:noFill/>
          <a:ln/>
        </p:spPr>
        <p:txBody>
          <a:bodyPr lIns="90488" tIns="44450" rIns="90488" bIns="44450"/>
          <a:lstStyle/>
          <a:p>
            <a:pPr>
              <a:lnSpc>
                <a:spcPct val="80000"/>
              </a:lnSpc>
              <a:spcAft>
                <a:spcPct val="15000"/>
              </a:spcAft>
              <a:buFont typeface="Monotype Sorts" pitchFamily="2" charset="2"/>
              <a:buChar char="l"/>
            </a:pPr>
            <a:r>
              <a:rPr lang="en-GB" sz="2800"/>
              <a:t>Optimal Nutrition</a:t>
            </a:r>
            <a:endParaRPr lang="en-GB" sz="2400"/>
          </a:p>
          <a:p>
            <a:pPr lvl="1">
              <a:lnSpc>
                <a:spcPct val="80000"/>
              </a:lnSpc>
              <a:spcBef>
                <a:spcPct val="5000"/>
              </a:spcBef>
              <a:spcAft>
                <a:spcPct val="5000"/>
              </a:spcAft>
            </a:pPr>
            <a:r>
              <a:rPr lang="en-GB"/>
              <a:t>	</a:t>
            </a:r>
            <a:r>
              <a:rPr lang="en-GB" sz="2000"/>
              <a:t>Breastfed infants</a:t>
            </a:r>
          </a:p>
          <a:p>
            <a:pPr lvl="1">
              <a:lnSpc>
                <a:spcPct val="80000"/>
              </a:lnSpc>
              <a:spcBef>
                <a:spcPct val="5000"/>
              </a:spcBef>
              <a:spcAft>
                <a:spcPct val="5000"/>
              </a:spcAft>
            </a:pPr>
            <a:r>
              <a:rPr lang="en-GB" sz="2000"/>
              <a:t>	Appropriate complementary feeding</a:t>
            </a:r>
            <a:endParaRPr lang="en-GB" sz="2800"/>
          </a:p>
          <a:p>
            <a:pPr>
              <a:lnSpc>
                <a:spcPct val="80000"/>
              </a:lnSpc>
              <a:spcAft>
                <a:spcPct val="15000"/>
              </a:spcAft>
              <a:buFont typeface="Monotype Sorts" pitchFamily="2" charset="2"/>
              <a:buChar char="l"/>
            </a:pPr>
            <a:r>
              <a:rPr lang="en-GB" sz="2800"/>
              <a:t>Optimal Environment</a:t>
            </a:r>
            <a:endParaRPr lang="en-GB" sz="2400"/>
          </a:p>
          <a:p>
            <a:pPr lvl="1">
              <a:lnSpc>
                <a:spcPct val="80000"/>
              </a:lnSpc>
              <a:spcBef>
                <a:spcPct val="10000"/>
              </a:spcBef>
              <a:spcAft>
                <a:spcPct val="10000"/>
              </a:spcAft>
            </a:pPr>
            <a:r>
              <a:rPr lang="en-GB"/>
              <a:t>	</a:t>
            </a:r>
            <a:r>
              <a:rPr lang="en-GB" sz="2000"/>
              <a:t>No microbiological contamination</a:t>
            </a:r>
          </a:p>
          <a:p>
            <a:pPr lvl="1">
              <a:lnSpc>
                <a:spcPct val="80000"/>
              </a:lnSpc>
              <a:spcBef>
                <a:spcPct val="10000"/>
              </a:spcBef>
              <a:spcAft>
                <a:spcPct val="10000"/>
              </a:spcAft>
            </a:pPr>
            <a:r>
              <a:rPr lang="en-GB" sz="2000"/>
              <a:t>	No smoking</a:t>
            </a:r>
            <a:endParaRPr lang="en-GB" sz="2800"/>
          </a:p>
          <a:p>
            <a:pPr>
              <a:lnSpc>
                <a:spcPct val="80000"/>
              </a:lnSpc>
              <a:spcAft>
                <a:spcPct val="15000"/>
              </a:spcAft>
              <a:buFont typeface="Monotype Sorts" pitchFamily="2" charset="2"/>
              <a:buChar char="l"/>
            </a:pPr>
            <a:r>
              <a:rPr lang="en-GB" sz="2800"/>
              <a:t>Optimal Health Care</a:t>
            </a:r>
            <a:endParaRPr lang="en-GB" sz="2400"/>
          </a:p>
          <a:p>
            <a:pPr lvl="1">
              <a:lnSpc>
                <a:spcPct val="80000"/>
              </a:lnSpc>
              <a:spcBef>
                <a:spcPct val="10000"/>
              </a:spcBef>
              <a:spcAft>
                <a:spcPct val="10000"/>
              </a:spcAft>
            </a:pPr>
            <a:r>
              <a:rPr lang="en-GB" sz="2800"/>
              <a:t>	</a:t>
            </a:r>
            <a:r>
              <a:rPr lang="en-GB" sz="2000"/>
              <a:t>Immunization</a:t>
            </a:r>
          </a:p>
          <a:p>
            <a:pPr lvl="1">
              <a:lnSpc>
                <a:spcPct val="80000"/>
              </a:lnSpc>
              <a:spcBef>
                <a:spcPct val="10000"/>
              </a:spcBef>
              <a:spcAft>
                <a:spcPct val="10000"/>
              </a:spcAft>
            </a:pPr>
            <a:r>
              <a:rPr lang="en-GB" sz="2000"/>
              <a:t>	Pediatric routines</a:t>
            </a:r>
            <a:endParaRPr lang="en-GB" sz="2800"/>
          </a:p>
        </p:txBody>
      </p:sp>
      <p:sp>
        <p:nvSpPr>
          <p:cNvPr id="37891" name="Rectangle 3"/>
          <p:cNvSpPr>
            <a:spLocks noChangeArrowheads="1"/>
          </p:cNvSpPr>
          <p:nvPr/>
        </p:nvSpPr>
        <p:spPr bwMode="auto">
          <a:xfrm>
            <a:off x="7164388" y="3201988"/>
            <a:ext cx="1674812" cy="942975"/>
          </a:xfrm>
          <a:prstGeom prst="rect">
            <a:avLst/>
          </a:prstGeom>
          <a:noFill/>
          <a:ln w="12700">
            <a:noFill/>
            <a:miter lim="800000"/>
            <a:headEnd/>
            <a:tailEnd/>
          </a:ln>
          <a:effectLst/>
        </p:spPr>
        <p:txBody>
          <a:bodyPr lIns="90488" tIns="44450" rIns="90488" bIns="44450">
            <a:spAutoFit/>
          </a:bodyPr>
          <a:lstStyle/>
          <a:p>
            <a:pPr defTabSz="912813" eaLnBrk="0" hangingPunct="0"/>
            <a:r>
              <a:rPr lang="en-GB" sz="2800" b="1">
                <a:solidFill>
                  <a:srgbClr val="0000CC"/>
                </a:solidFill>
                <a:latin typeface="Times New Roman" pitchFamily="18" charset="0"/>
              </a:rPr>
              <a:t>Optimal</a:t>
            </a:r>
          </a:p>
          <a:p>
            <a:pPr defTabSz="912813" eaLnBrk="0" hangingPunct="0"/>
            <a:r>
              <a:rPr lang="en-GB" sz="2800" b="1">
                <a:solidFill>
                  <a:srgbClr val="0000CC"/>
                </a:solidFill>
                <a:latin typeface="Times New Roman" pitchFamily="18" charset="0"/>
              </a:rPr>
              <a:t>Growth</a:t>
            </a:r>
          </a:p>
        </p:txBody>
      </p:sp>
      <p:sp>
        <p:nvSpPr>
          <p:cNvPr id="37892" name="Line 4"/>
          <p:cNvSpPr>
            <a:spLocks noChangeShapeType="1"/>
          </p:cNvSpPr>
          <p:nvPr/>
        </p:nvSpPr>
        <p:spPr bwMode="auto">
          <a:xfrm>
            <a:off x="6534150" y="2006600"/>
            <a:ext cx="0" cy="3340100"/>
          </a:xfrm>
          <a:prstGeom prst="line">
            <a:avLst/>
          </a:prstGeom>
          <a:noFill/>
          <a:ln w="12700">
            <a:solidFill>
              <a:schemeClr val="tx1"/>
            </a:solidFill>
            <a:round/>
            <a:headEnd type="triangle" w="med" len="med"/>
            <a:tailEnd type="triangle" w="med" len="med"/>
          </a:ln>
          <a:effectLst/>
        </p:spPr>
        <p:txBody>
          <a:bodyPr wrap="none" anchor="ctr"/>
          <a:lstStyle/>
          <a:p>
            <a:endParaRPr lang="en-US"/>
          </a:p>
        </p:txBody>
      </p:sp>
      <p:sp>
        <p:nvSpPr>
          <p:cNvPr id="37893" name="Line 5"/>
          <p:cNvSpPr>
            <a:spLocks noChangeShapeType="1"/>
          </p:cNvSpPr>
          <p:nvPr/>
        </p:nvSpPr>
        <p:spPr bwMode="auto">
          <a:xfrm>
            <a:off x="6635750" y="3657600"/>
            <a:ext cx="520700" cy="0"/>
          </a:xfrm>
          <a:prstGeom prst="line">
            <a:avLst/>
          </a:prstGeom>
          <a:noFill/>
          <a:ln w="12700">
            <a:solidFill>
              <a:schemeClr val="tx1"/>
            </a:solidFill>
            <a:round/>
            <a:headEnd/>
            <a:tailEnd type="triangle" w="med" len="med"/>
          </a:ln>
          <a:effectLst/>
        </p:spPr>
        <p:txBody>
          <a:bodyPr wrap="none" anchor="ctr"/>
          <a:lstStyle/>
          <a:p>
            <a:endParaRPr lang="en-US"/>
          </a:p>
        </p:txBody>
      </p:sp>
      <p:sp>
        <p:nvSpPr>
          <p:cNvPr id="7" name="Line 4"/>
          <p:cNvSpPr>
            <a:spLocks noChangeShapeType="1"/>
          </p:cNvSpPr>
          <p:nvPr/>
        </p:nvSpPr>
        <p:spPr bwMode="auto">
          <a:xfrm>
            <a:off x="304800" y="1371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a:xfrm>
            <a:off x="1270000" y="690563"/>
            <a:ext cx="6718300" cy="727075"/>
          </a:xfrm>
        </p:spPr>
        <p:txBody>
          <a:bodyPr/>
          <a:lstStyle/>
          <a:p>
            <a:r>
              <a:rPr lang="en-GB" b="0"/>
              <a:t>MGRS study design</a:t>
            </a:r>
            <a:endParaRPr lang="en-GB"/>
          </a:p>
        </p:txBody>
      </p:sp>
      <p:sp>
        <p:nvSpPr>
          <p:cNvPr id="41987" name="Line 3"/>
          <p:cNvSpPr>
            <a:spLocks noChangeShapeType="1"/>
          </p:cNvSpPr>
          <p:nvPr/>
        </p:nvSpPr>
        <p:spPr bwMode="auto">
          <a:xfrm>
            <a:off x="1600200" y="2971800"/>
            <a:ext cx="5961063" cy="0"/>
          </a:xfrm>
          <a:prstGeom prst="line">
            <a:avLst/>
          </a:prstGeom>
          <a:noFill/>
          <a:ln w="44450">
            <a:solidFill>
              <a:schemeClr val="tx1"/>
            </a:solidFill>
            <a:round/>
            <a:headEnd/>
            <a:tailEnd/>
          </a:ln>
          <a:effectLst/>
        </p:spPr>
        <p:txBody>
          <a:bodyPr wrap="none" anchor="ctr"/>
          <a:lstStyle/>
          <a:p>
            <a:endParaRPr lang="en-US"/>
          </a:p>
        </p:txBody>
      </p:sp>
      <p:sp>
        <p:nvSpPr>
          <p:cNvPr id="41988" name="Line 4"/>
          <p:cNvSpPr>
            <a:spLocks noChangeShapeType="1"/>
          </p:cNvSpPr>
          <p:nvPr/>
        </p:nvSpPr>
        <p:spPr bwMode="auto">
          <a:xfrm>
            <a:off x="3613150" y="2743200"/>
            <a:ext cx="0" cy="152400"/>
          </a:xfrm>
          <a:prstGeom prst="line">
            <a:avLst/>
          </a:prstGeom>
          <a:noFill/>
          <a:ln w="12700">
            <a:solidFill>
              <a:schemeClr val="tx1"/>
            </a:solidFill>
            <a:round/>
            <a:headEnd/>
            <a:tailEnd/>
          </a:ln>
          <a:effectLst/>
        </p:spPr>
        <p:txBody>
          <a:bodyPr wrap="none" anchor="ctr"/>
          <a:lstStyle/>
          <a:p>
            <a:endParaRPr lang="en-US"/>
          </a:p>
        </p:txBody>
      </p:sp>
      <p:sp>
        <p:nvSpPr>
          <p:cNvPr id="41989" name="Line 5"/>
          <p:cNvSpPr>
            <a:spLocks noChangeShapeType="1"/>
          </p:cNvSpPr>
          <p:nvPr/>
        </p:nvSpPr>
        <p:spPr bwMode="auto">
          <a:xfrm>
            <a:off x="5621338" y="2743200"/>
            <a:ext cx="0" cy="152400"/>
          </a:xfrm>
          <a:prstGeom prst="line">
            <a:avLst/>
          </a:prstGeom>
          <a:noFill/>
          <a:ln w="12700">
            <a:solidFill>
              <a:schemeClr val="tx1"/>
            </a:solidFill>
            <a:round/>
            <a:headEnd/>
            <a:tailEnd/>
          </a:ln>
          <a:effectLst/>
        </p:spPr>
        <p:txBody>
          <a:bodyPr wrap="none" anchor="ctr"/>
          <a:lstStyle/>
          <a:p>
            <a:endParaRPr lang="en-US"/>
          </a:p>
        </p:txBody>
      </p:sp>
      <p:sp>
        <p:nvSpPr>
          <p:cNvPr id="41990" name="Line 6"/>
          <p:cNvSpPr>
            <a:spLocks noChangeShapeType="1"/>
          </p:cNvSpPr>
          <p:nvPr/>
        </p:nvSpPr>
        <p:spPr bwMode="auto">
          <a:xfrm>
            <a:off x="1625600" y="2667000"/>
            <a:ext cx="0" cy="304800"/>
          </a:xfrm>
          <a:prstGeom prst="line">
            <a:avLst/>
          </a:prstGeom>
          <a:noFill/>
          <a:ln w="12700">
            <a:solidFill>
              <a:schemeClr val="tx1"/>
            </a:solidFill>
            <a:round/>
            <a:headEnd/>
            <a:tailEnd/>
          </a:ln>
          <a:effectLst/>
        </p:spPr>
        <p:txBody>
          <a:bodyPr wrap="none" anchor="ctr"/>
          <a:lstStyle/>
          <a:p>
            <a:endParaRPr lang="en-US"/>
          </a:p>
        </p:txBody>
      </p:sp>
      <p:sp>
        <p:nvSpPr>
          <p:cNvPr id="41991" name="Line 7"/>
          <p:cNvSpPr>
            <a:spLocks noChangeShapeType="1"/>
          </p:cNvSpPr>
          <p:nvPr/>
        </p:nvSpPr>
        <p:spPr bwMode="auto">
          <a:xfrm>
            <a:off x="7586663" y="2667000"/>
            <a:ext cx="0" cy="304800"/>
          </a:xfrm>
          <a:prstGeom prst="line">
            <a:avLst/>
          </a:prstGeom>
          <a:noFill/>
          <a:ln w="12700">
            <a:solidFill>
              <a:schemeClr val="tx1"/>
            </a:solidFill>
            <a:round/>
            <a:headEnd/>
            <a:tailEnd/>
          </a:ln>
          <a:effectLst/>
        </p:spPr>
        <p:txBody>
          <a:bodyPr wrap="none" anchor="ctr"/>
          <a:lstStyle/>
          <a:p>
            <a:endParaRPr lang="en-US"/>
          </a:p>
        </p:txBody>
      </p:sp>
      <p:sp>
        <p:nvSpPr>
          <p:cNvPr id="41992" name="Text Box 8"/>
          <p:cNvSpPr txBox="1">
            <a:spLocks noChangeArrowheads="1"/>
          </p:cNvSpPr>
          <p:nvPr/>
        </p:nvSpPr>
        <p:spPr bwMode="auto">
          <a:xfrm>
            <a:off x="1981200" y="2971800"/>
            <a:ext cx="1152525" cy="457200"/>
          </a:xfrm>
          <a:prstGeom prst="rect">
            <a:avLst/>
          </a:prstGeom>
          <a:noFill/>
          <a:ln w="12700">
            <a:noFill/>
            <a:miter lim="800000"/>
            <a:headEnd/>
            <a:tailEnd/>
          </a:ln>
          <a:effectLst/>
        </p:spPr>
        <p:txBody>
          <a:bodyPr>
            <a:spAutoFit/>
          </a:bodyPr>
          <a:lstStyle/>
          <a:p>
            <a:pPr eaLnBrk="0" hangingPunct="0">
              <a:spcBef>
                <a:spcPct val="50000"/>
              </a:spcBef>
            </a:pPr>
            <a:r>
              <a:rPr lang="en-GB" sz="2400" b="1">
                <a:effectLst>
                  <a:outerShdw blurRad="38100" dist="38100" dir="2700000" algn="tl">
                    <a:srgbClr val="C0C0C0"/>
                  </a:outerShdw>
                </a:effectLst>
              </a:rPr>
              <a:t>year 1</a:t>
            </a:r>
          </a:p>
        </p:txBody>
      </p:sp>
      <p:sp>
        <p:nvSpPr>
          <p:cNvPr id="41993" name="Text Box 9"/>
          <p:cNvSpPr txBox="1">
            <a:spLocks noChangeArrowheads="1"/>
          </p:cNvSpPr>
          <p:nvPr/>
        </p:nvSpPr>
        <p:spPr bwMode="auto">
          <a:xfrm>
            <a:off x="4198938" y="2971800"/>
            <a:ext cx="1287462" cy="457200"/>
          </a:xfrm>
          <a:prstGeom prst="rect">
            <a:avLst/>
          </a:prstGeom>
          <a:noFill/>
          <a:ln w="12700">
            <a:noFill/>
            <a:miter lim="800000"/>
            <a:headEnd/>
            <a:tailEnd/>
          </a:ln>
          <a:effectLst/>
        </p:spPr>
        <p:txBody>
          <a:bodyPr>
            <a:spAutoFit/>
          </a:bodyPr>
          <a:lstStyle/>
          <a:p>
            <a:pPr eaLnBrk="0" hangingPunct="0">
              <a:spcBef>
                <a:spcPct val="50000"/>
              </a:spcBef>
            </a:pPr>
            <a:r>
              <a:rPr lang="en-GB" sz="2400" b="1">
                <a:effectLst>
                  <a:outerShdw blurRad="38100" dist="38100" dir="2700000" algn="tl">
                    <a:srgbClr val="C0C0C0"/>
                  </a:outerShdw>
                </a:effectLst>
              </a:rPr>
              <a:t>year 2</a:t>
            </a:r>
          </a:p>
        </p:txBody>
      </p:sp>
      <p:sp>
        <p:nvSpPr>
          <p:cNvPr id="41994" name="Text Box 10"/>
          <p:cNvSpPr txBox="1">
            <a:spLocks noChangeArrowheads="1"/>
          </p:cNvSpPr>
          <p:nvPr/>
        </p:nvSpPr>
        <p:spPr bwMode="auto">
          <a:xfrm>
            <a:off x="6096000" y="2971800"/>
            <a:ext cx="1287463" cy="457200"/>
          </a:xfrm>
          <a:prstGeom prst="rect">
            <a:avLst/>
          </a:prstGeom>
          <a:noFill/>
          <a:ln w="12700">
            <a:noFill/>
            <a:miter lim="800000"/>
            <a:headEnd/>
            <a:tailEnd/>
          </a:ln>
          <a:effectLst/>
        </p:spPr>
        <p:txBody>
          <a:bodyPr>
            <a:spAutoFit/>
          </a:bodyPr>
          <a:lstStyle/>
          <a:p>
            <a:pPr eaLnBrk="0" hangingPunct="0">
              <a:spcBef>
                <a:spcPct val="50000"/>
              </a:spcBef>
            </a:pPr>
            <a:r>
              <a:rPr lang="en-GB" sz="2400" b="1">
                <a:effectLst>
                  <a:outerShdw blurRad="38100" dist="38100" dir="2700000" algn="tl">
                    <a:srgbClr val="C0C0C0"/>
                  </a:outerShdw>
                </a:effectLst>
              </a:rPr>
              <a:t>year 3</a:t>
            </a:r>
          </a:p>
        </p:txBody>
      </p:sp>
      <p:sp>
        <p:nvSpPr>
          <p:cNvPr id="41995" name="Text Box 11"/>
          <p:cNvSpPr txBox="1">
            <a:spLocks noChangeArrowheads="1"/>
          </p:cNvSpPr>
          <p:nvPr/>
        </p:nvSpPr>
        <p:spPr bwMode="auto">
          <a:xfrm>
            <a:off x="2641600" y="2209800"/>
            <a:ext cx="4267200" cy="830997"/>
          </a:xfrm>
          <a:prstGeom prst="rect">
            <a:avLst/>
          </a:prstGeom>
          <a:noFill/>
          <a:ln w="12700">
            <a:noFill/>
            <a:miter lim="800000"/>
            <a:headEnd/>
            <a:tailEnd/>
          </a:ln>
          <a:effectLst/>
        </p:spPr>
        <p:txBody>
          <a:bodyPr>
            <a:spAutoFit/>
          </a:bodyPr>
          <a:lstStyle/>
          <a:p>
            <a:pPr eaLnBrk="0" hangingPunct="0">
              <a:spcBef>
                <a:spcPct val="50000"/>
              </a:spcBef>
            </a:pPr>
            <a:r>
              <a:rPr lang="en-GB" sz="2400" b="1" dirty="0">
                <a:effectLst>
                  <a:outerShdw blurRad="38100" dist="38100" dir="2700000" algn="tl">
                    <a:srgbClr val="C0C0C0"/>
                  </a:outerShdw>
                </a:effectLst>
              </a:rPr>
              <a:t>Longitudinal (</a:t>
            </a:r>
            <a:r>
              <a:rPr lang="en-GB" sz="2400" b="1" dirty="0" smtClean="0">
                <a:effectLst>
                  <a:outerShdw blurRad="38100" dist="38100" dir="2700000" algn="tl">
                    <a:srgbClr val="C0C0C0"/>
                  </a:outerShdw>
                </a:effectLst>
              </a:rPr>
              <a:t>0-24 months</a:t>
            </a:r>
            <a:r>
              <a:rPr lang="en-GB" sz="2400" b="1" dirty="0">
                <a:effectLst>
                  <a:outerShdw blurRad="38100" dist="38100" dir="2700000" algn="tl">
                    <a:srgbClr val="C0C0C0"/>
                  </a:outerShdw>
                </a:effectLst>
              </a:rPr>
              <a:t>)</a:t>
            </a:r>
          </a:p>
        </p:txBody>
      </p:sp>
      <p:sp>
        <p:nvSpPr>
          <p:cNvPr id="41996" name="Line 12"/>
          <p:cNvSpPr>
            <a:spLocks noChangeShapeType="1"/>
          </p:cNvSpPr>
          <p:nvPr/>
        </p:nvSpPr>
        <p:spPr bwMode="auto">
          <a:xfrm>
            <a:off x="4673600" y="4724400"/>
            <a:ext cx="2913063" cy="0"/>
          </a:xfrm>
          <a:prstGeom prst="line">
            <a:avLst/>
          </a:prstGeom>
          <a:noFill/>
          <a:ln w="44450">
            <a:solidFill>
              <a:schemeClr val="tx1"/>
            </a:solidFill>
            <a:round/>
            <a:headEnd/>
            <a:tailEnd/>
          </a:ln>
          <a:effectLst/>
        </p:spPr>
        <p:txBody>
          <a:bodyPr wrap="none" anchor="ctr"/>
          <a:lstStyle/>
          <a:p>
            <a:endParaRPr lang="en-US"/>
          </a:p>
        </p:txBody>
      </p:sp>
      <p:sp>
        <p:nvSpPr>
          <p:cNvPr id="41997" name="Text Box 13"/>
          <p:cNvSpPr txBox="1">
            <a:spLocks noChangeArrowheads="1"/>
          </p:cNvSpPr>
          <p:nvPr/>
        </p:nvSpPr>
        <p:spPr bwMode="auto">
          <a:xfrm>
            <a:off x="3810000" y="4038600"/>
            <a:ext cx="4622800" cy="457200"/>
          </a:xfrm>
          <a:prstGeom prst="rect">
            <a:avLst/>
          </a:prstGeom>
          <a:noFill/>
          <a:ln w="12700">
            <a:noFill/>
            <a:miter lim="800000"/>
            <a:headEnd/>
            <a:tailEnd/>
          </a:ln>
          <a:effectLst/>
        </p:spPr>
        <p:txBody>
          <a:bodyPr>
            <a:spAutoFit/>
          </a:bodyPr>
          <a:lstStyle/>
          <a:p>
            <a:pPr eaLnBrk="0" hangingPunct="0">
              <a:spcBef>
                <a:spcPct val="50000"/>
              </a:spcBef>
            </a:pPr>
            <a:r>
              <a:rPr lang="en-GB" sz="2400" b="1">
                <a:effectLst>
                  <a:outerShdw blurRad="38100" dist="38100" dir="2700000" algn="tl">
                    <a:srgbClr val="C0C0C0"/>
                  </a:outerShdw>
                </a:effectLst>
              </a:rPr>
              <a:t>Cross-sectional (18-71 mo)</a:t>
            </a:r>
          </a:p>
        </p:txBody>
      </p:sp>
      <p:sp>
        <p:nvSpPr>
          <p:cNvPr id="41998" name="Line 14"/>
          <p:cNvSpPr>
            <a:spLocks noChangeShapeType="1"/>
          </p:cNvSpPr>
          <p:nvPr/>
        </p:nvSpPr>
        <p:spPr bwMode="auto">
          <a:xfrm>
            <a:off x="4673600" y="4572000"/>
            <a:ext cx="0" cy="304800"/>
          </a:xfrm>
          <a:prstGeom prst="line">
            <a:avLst/>
          </a:prstGeom>
          <a:noFill/>
          <a:ln w="12700">
            <a:solidFill>
              <a:schemeClr val="tx1"/>
            </a:solidFill>
            <a:round/>
            <a:headEnd/>
            <a:tailEnd/>
          </a:ln>
          <a:effectLst/>
        </p:spPr>
        <p:txBody>
          <a:bodyPr wrap="none" anchor="ctr"/>
          <a:lstStyle/>
          <a:p>
            <a:endParaRPr lang="en-US"/>
          </a:p>
        </p:txBody>
      </p:sp>
      <p:sp>
        <p:nvSpPr>
          <p:cNvPr id="41999" name="Line 15"/>
          <p:cNvSpPr>
            <a:spLocks noChangeShapeType="1"/>
          </p:cNvSpPr>
          <p:nvPr/>
        </p:nvSpPr>
        <p:spPr bwMode="auto">
          <a:xfrm>
            <a:off x="7586663" y="4648200"/>
            <a:ext cx="0" cy="152400"/>
          </a:xfrm>
          <a:prstGeom prst="line">
            <a:avLst/>
          </a:prstGeom>
          <a:noFill/>
          <a:ln w="12700">
            <a:solidFill>
              <a:schemeClr val="tx1"/>
            </a:solidFill>
            <a:round/>
            <a:headEnd/>
            <a:tailEnd/>
          </a:ln>
          <a:effectLst/>
        </p:spPr>
        <p:txBody>
          <a:bodyPr wrap="none" anchor="ctr"/>
          <a:lstStyle/>
          <a:p>
            <a:endParaRPr lang="en-US"/>
          </a:p>
        </p:txBody>
      </p:sp>
      <p:sp>
        <p:nvSpPr>
          <p:cNvPr id="42000" name="Line 16"/>
          <p:cNvSpPr>
            <a:spLocks noChangeShapeType="1"/>
          </p:cNvSpPr>
          <p:nvPr/>
        </p:nvSpPr>
        <p:spPr bwMode="auto">
          <a:xfrm>
            <a:off x="7586663" y="4572000"/>
            <a:ext cx="0" cy="304800"/>
          </a:xfrm>
          <a:prstGeom prst="line">
            <a:avLst/>
          </a:prstGeom>
          <a:noFill/>
          <a:ln w="12700">
            <a:solidFill>
              <a:schemeClr val="tx1"/>
            </a:solidFill>
            <a:round/>
            <a:headEnd/>
            <a:tailEnd/>
          </a:ln>
          <a:effectLst/>
        </p:spPr>
        <p:txBody>
          <a:bodyPr wrap="none" anchor="ctr"/>
          <a:lstStyle/>
          <a:p>
            <a:endParaRPr lang="en-US"/>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5170" name="Rectangle 2"/>
          <p:cNvSpPr>
            <a:spLocks noChangeArrowheads="1"/>
          </p:cNvSpPr>
          <p:nvPr/>
        </p:nvSpPr>
        <p:spPr bwMode="auto">
          <a:xfrm>
            <a:off x="228600" y="1676400"/>
            <a:ext cx="8915400" cy="4800600"/>
          </a:xfrm>
          <a:prstGeom prst="rect">
            <a:avLst/>
          </a:prstGeom>
          <a:noFill/>
          <a:ln w="12700">
            <a:noFill/>
            <a:miter lim="800000"/>
            <a:headEnd/>
            <a:tailEnd/>
          </a:ln>
          <a:effectLst/>
        </p:spPr>
        <p:txBody>
          <a:bodyPr lIns="90488" tIns="44450" rIns="90488" bIns="44450"/>
          <a:lstStyle/>
          <a:p>
            <a:pPr marL="342900" indent="-342900" algn="l">
              <a:spcBef>
                <a:spcPct val="10000"/>
              </a:spcBef>
              <a:buClr>
                <a:schemeClr val="folHlink"/>
              </a:buClr>
              <a:buFont typeface="Marlett" pitchFamily="2" charset="2"/>
              <a:buNone/>
            </a:pPr>
            <a:r>
              <a:rPr kumimoji="0" lang="en-GB" sz="3200" b="1" dirty="0">
                <a:latin typeface="Times New Roman" pitchFamily="18" charset="0"/>
                <a:cs typeface="Times New Roman" pitchFamily="18" charset="0"/>
              </a:rPr>
              <a:t>Eligibility Criteria for Individuals</a:t>
            </a:r>
          </a:p>
          <a:p>
            <a:pPr marL="342900" indent="-342900" algn="l">
              <a:spcBef>
                <a:spcPct val="10000"/>
              </a:spcBef>
              <a:buClr>
                <a:schemeClr val="folHlink"/>
              </a:buClr>
            </a:pPr>
            <a:r>
              <a:rPr kumimoji="0" lang="en-GB" sz="2800" dirty="0">
                <a:latin typeface="Times New Roman" pitchFamily="18" charset="0"/>
                <a:cs typeface="Times New Roman" pitchFamily="18" charset="0"/>
              </a:rPr>
              <a:t>No health, environmental or economic constraints on growth</a:t>
            </a:r>
          </a:p>
          <a:p>
            <a:pPr marL="342900" indent="-342900" algn="l">
              <a:spcBef>
                <a:spcPct val="10000"/>
              </a:spcBef>
              <a:buClr>
                <a:schemeClr val="folHlink"/>
              </a:buClr>
              <a:buFont typeface="Arial" pitchFamily="34" charset="0"/>
              <a:buChar char="•"/>
            </a:pPr>
            <a:r>
              <a:rPr kumimoji="0" lang="en-GB" sz="2800" dirty="0">
                <a:latin typeface="Times New Roman" pitchFamily="18" charset="0"/>
                <a:cs typeface="Times New Roman" pitchFamily="18" charset="0"/>
              </a:rPr>
              <a:t>Mother willing to follow feeding recommendations: Exclusive/ predominant breast feeding for 1</a:t>
            </a:r>
            <a:r>
              <a:rPr kumimoji="0" lang="en-GB" sz="2800" baseline="30000" dirty="0">
                <a:latin typeface="Times New Roman" pitchFamily="18" charset="0"/>
                <a:cs typeface="Times New Roman" pitchFamily="18" charset="0"/>
              </a:rPr>
              <a:t>st</a:t>
            </a:r>
            <a:r>
              <a:rPr kumimoji="0" lang="en-GB" sz="2800" dirty="0">
                <a:latin typeface="Times New Roman" pitchFamily="18" charset="0"/>
                <a:cs typeface="Times New Roman" pitchFamily="18" charset="0"/>
              </a:rPr>
              <a:t>  4 </a:t>
            </a:r>
            <a:r>
              <a:rPr kumimoji="0" lang="en-GB" sz="2800" dirty="0" err="1">
                <a:latin typeface="Times New Roman" pitchFamily="18" charset="0"/>
                <a:cs typeface="Times New Roman" pitchFamily="18" charset="0"/>
              </a:rPr>
              <a:t>mths</a:t>
            </a:r>
            <a:r>
              <a:rPr kumimoji="0" lang="en-GB" sz="2800" dirty="0">
                <a:latin typeface="Times New Roman" pitchFamily="18" charset="0"/>
                <a:cs typeface="Times New Roman" pitchFamily="18" charset="0"/>
              </a:rPr>
              <a:t>, introduction of complementary feeding by 6 </a:t>
            </a:r>
            <a:r>
              <a:rPr kumimoji="0" lang="en-GB" sz="2800" dirty="0" err="1">
                <a:latin typeface="Times New Roman" pitchFamily="18" charset="0"/>
                <a:cs typeface="Times New Roman" pitchFamily="18" charset="0"/>
              </a:rPr>
              <a:t>mths</a:t>
            </a:r>
            <a:endParaRPr kumimoji="0" lang="en-GB" sz="2800" dirty="0">
              <a:latin typeface="Times New Roman" pitchFamily="18" charset="0"/>
              <a:cs typeface="Times New Roman" pitchFamily="18" charset="0"/>
            </a:endParaRPr>
          </a:p>
          <a:p>
            <a:pPr marL="342900" indent="-342900" algn="l">
              <a:spcBef>
                <a:spcPct val="10000"/>
              </a:spcBef>
              <a:buClr>
                <a:schemeClr val="folHlink"/>
              </a:buClr>
              <a:buFont typeface="Arial" pitchFamily="34" charset="0"/>
              <a:buChar char="•"/>
            </a:pPr>
            <a:r>
              <a:rPr kumimoji="0" lang="en-GB" sz="2800" dirty="0">
                <a:latin typeface="Times New Roman" pitchFamily="18" charset="0"/>
                <a:cs typeface="Times New Roman" pitchFamily="18" charset="0"/>
              </a:rPr>
              <a:t>Term, single birth</a:t>
            </a:r>
          </a:p>
          <a:p>
            <a:pPr marL="342900" indent="-342900" algn="l">
              <a:spcBef>
                <a:spcPct val="10000"/>
              </a:spcBef>
              <a:buClr>
                <a:schemeClr val="folHlink"/>
              </a:buClr>
              <a:buFont typeface="Arial" pitchFamily="34" charset="0"/>
              <a:buChar char="•"/>
            </a:pPr>
            <a:r>
              <a:rPr kumimoji="0" lang="en-GB" sz="2800" dirty="0">
                <a:latin typeface="Times New Roman" pitchFamily="18" charset="0"/>
                <a:cs typeface="Times New Roman" pitchFamily="18" charset="0"/>
              </a:rPr>
              <a:t>Lack of significant </a:t>
            </a:r>
            <a:r>
              <a:rPr kumimoji="0" lang="en-GB" sz="2800" dirty="0" err="1">
                <a:latin typeface="Times New Roman" pitchFamily="18" charset="0"/>
                <a:cs typeface="Times New Roman" pitchFamily="18" charset="0"/>
              </a:rPr>
              <a:t>perinatal</a:t>
            </a:r>
            <a:r>
              <a:rPr kumimoji="0" lang="en-GB" sz="2800" dirty="0">
                <a:latin typeface="Times New Roman" pitchFamily="18" charset="0"/>
                <a:cs typeface="Times New Roman" pitchFamily="18" charset="0"/>
              </a:rPr>
              <a:t> morbidity</a:t>
            </a:r>
          </a:p>
          <a:p>
            <a:pPr marL="342900" indent="-342900" algn="l">
              <a:spcBef>
                <a:spcPct val="10000"/>
              </a:spcBef>
              <a:buClr>
                <a:schemeClr val="folHlink"/>
              </a:buClr>
              <a:buFont typeface="Arial" pitchFamily="34" charset="0"/>
              <a:buChar char="•"/>
            </a:pPr>
            <a:r>
              <a:rPr kumimoji="0" lang="en-GB" sz="2800" dirty="0">
                <a:latin typeface="Times New Roman" pitchFamily="18" charset="0"/>
                <a:cs typeface="Times New Roman" pitchFamily="18" charset="0"/>
              </a:rPr>
              <a:t>Non smoking mothers before and after delivery</a:t>
            </a:r>
          </a:p>
          <a:p>
            <a:pPr marL="342900" indent="-342900" algn="l">
              <a:spcBef>
                <a:spcPct val="10000"/>
              </a:spcBef>
              <a:buClr>
                <a:schemeClr val="folHlink"/>
              </a:buClr>
              <a:buFont typeface="Marlett" pitchFamily="2" charset="2"/>
              <a:buChar char="v"/>
            </a:pPr>
            <a:endParaRPr kumimoji="0" lang="en-GB" sz="2800" dirty="0">
              <a:latin typeface="Times New Roman" pitchFamily="18" charset="0"/>
              <a:cs typeface="Times New Roman" pitchFamily="18" charset="0"/>
            </a:endParaRPr>
          </a:p>
        </p:txBody>
      </p:sp>
      <p:sp>
        <p:nvSpPr>
          <p:cNvPr id="135171" name="Rectangle 3"/>
          <p:cNvSpPr>
            <a:spLocks noGrp="1" noChangeArrowheads="1"/>
          </p:cNvSpPr>
          <p:nvPr>
            <p:ph type="title"/>
          </p:nvPr>
        </p:nvSpPr>
        <p:spPr/>
        <p:txBody>
          <a:bodyPr/>
          <a:lstStyle/>
          <a:p>
            <a:r>
              <a:rPr lang="en-GB" dirty="0"/>
              <a:t>MGRS Study Design and Sample</a:t>
            </a:r>
            <a:endParaRPr lang="en-US" dirty="0"/>
          </a:p>
        </p:txBody>
      </p:sp>
      <p:sp>
        <p:nvSpPr>
          <p:cNvPr id="4" name="Line 4"/>
          <p:cNvSpPr>
            <a:spLocks noChangeShapeType="1"/>
          </p:cNvSpPr>
          <p:nvPr/>
        </p:nvSpPr>
        <p:spPr bwMode="auto">
          <a:xfrm>
            <a:off x="304800" y="14478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Child Growth</a:t>
            </a:r>
            <a:br>
              <a:rPr lang="en-US" b="1" dirty="0" smtClean="0"/>
            </a:br>
            <a:endParaRPr lang="en-US" dirty="0"/>
          </a:p>
        </p:txBody>
      </p:sp>
      <p:sp>
        <p:nvSpPr>
          <p:cNvPr id="3" name="Content Placeholder 2"/>
          <p:cNvSpPr>
            <a:spLocks noGrp="1"/>
          </p:cNvSpPr>
          <p:nvPr>
            <p:ph sz="quarter" idx="1"/>
          </p:nvPr>
        </p:nvSpPr>
        <p:spPr/>
        <p:txBody>
          <a:bodyPr/>
          <a:lstStyle/>
          <a:p>
            <a:r>
              <a:rPr lang="en-US" dirty="0" smtClean="0"/>
              <a:t>Growing child is healthy child.</a:t>
            </a:r>
          </a:p>
          <a:p>
            <a:endParaRPr lang="en-US" dirty="0" smtClean="0"/>
          </a:p>
          <a:p>
            <a:r>
              <a:rPr lang="en-US" dirty="0" smtClean="0"/>
              <a:t>Optimal </a:t>
            </a:r>
            <a:r>
              <a:rPr lang="en-US" dirty="0" smtClean="0"/>
              <a:t>growth occurs only with a adequate food, absence of illness, caring and nurturing, social environment</a:t>
            </a:r>
          </a:p>
          <a:p>
            <a:endParaRPr lang="en-US" dirty="0" smtClean="0"/>
          </a:p>
          <a:p>
            <a:r>
              <a:rPr lang="en-US" dirty="0" smtClean="0"/>
              <a:t>most rapid in first year of life. </a:t>
            </a:r>
          </a:p>
          <a:p>
            <a:endParaRPr lang="en-US" dirty="0" smtClean="0"/>
          </a:p>
          <a:p>
            <a:endParaRPr lang="en-US" dirty="0" smtClean="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72034" name="Rectangle 2"/>
          <p:cNvSpPr>
            <a:spLocks noGrp="1" noChangeArrowheads="1"/>
          </p:cNvSpPr>
          <p:nvPr>
            <p:ph type="title"/>
          </p:nvPr>
        </p:nvSpPr>
        <p:spPr/>
        <p:txBody>
          <a:bodyPr/>
          <a:lstStyle/>
          <a:p>
            <a:r>
              <a:rPr lang="en-GB"/>
              <a:t>MGRS Study Design and Sample</a:t>
            </a:r>
            <a:endParaRPr lang="en-US"/>
          </a:p>
        </p:txBody>
      </p:sp>
      <p:sp>
        <p:nvSpPr>
          <p:cNvPr id="172035" name="Rectangle 3"/>
          <p:cNvSpPr>
            <a:spLocks noGrp="1" noChangeArrowheads="1"/>
          </p:cNvSpPr>
          <p:nvPr>
            <p:ph sz="quarter" idx="1"/>
          </p:nvPr>
        </p:nvSpPr>
        <p:spPr>
          <a:xfrm>
            <a:off x="533400" y="1752600"/>
            <a:ext cx="7772400" cy="4267200"/>
          </a:xfrm>
        </p:spPr>
        <p:txBody>
          <a:bodyPr/>
          <a:lstStyle/>
          <a:p>
            <a:pPr>
              <a:lnSpc>
                <a:spcPct val="90000"/>
              </a:lnSpc>
              <a:spcBef>
                <a:spcPct val="25000"/>
              </a:spcBef>
              <a:buClrTx/>
              <a:buFont typeface="Wingdings" pitchFamily="2" charset="2"/>
              <a:buNone/>
            </a:pPr>
            <a:r>
              <a:rPr kumimoji="0" lang="en-GB" sz="3600" b="1" dirty="0">
                <a:latin typeface="Times New Roman" pitchFamily="18" charset="0"/>
                <a:cs typeface="Times New Roman" pitchFamily="18" charset="0"/>
              </a:rPr>
              <a:t>Longitudinal study (birth-24 months)</a:t>
            </a:r>
          </a:p>
          <a:p>
            <a:pPr>
              <a:lnSpc>
                <a:spcPct val="90000"/>
              </a:lnSpc>
              <a:spcBef>
                <a:spcPct val="25000"/>
              </a:spcBef>
            </a:pPr>
            <a:r>
              <a:rPr kumimoji="0" lang="en-US" sz="2800" dirty="0">
                <a:cs typeface="Times New Roman" pitchFamily="18" charset="0"/>
              </a:rPr>
              <a:t>Mothers &amp; newborns screened &amp; enrolled at birth</a:t>
            </a:r>
          </a:p>
          <a:p>
            <a:pPr>
              <a:lnSpc>
                <a:spcPct val="90000"/>
              </a:lnSpc>
              <a:spcBef>
                <a:spcPct val="25000"/>
              </a:spcBef>
            </a:pPr>
            <a:r>
              <a:rPr kumimoji="0" lang="en-US" sz="2800" dirty="0">
                <a:cs typeface="Times New Roman" pitchFamily="18" charset="0"/>
              </a:rPr>
              <a:t>Weight, length, head circumference: 21 times over 24 months</a:t>
            </a:r>
          </a:p>
          <a:p>
            <a:pPr>
              <a:lnSpc>
                <a:spcPct val="90000"/>
              </a:lnSpc>
              <a:spcBef>
                <a:spcPct val="25000"/>
              </a:spcBef>
            </a:pPr>
            <a:r>
              <a:rPr kumimoji="0" lang="en-US" sz="2800" dirty="0">
                <a:cs typeface="Times New Roman" pitchFamily="18" charset="0"/>
              </a:rPr>
              <a:t>Arm circumference: 10 times between 3 and 12 months</a:t>
            </a:r>
          </a:p>
          <a:p>
            <a:pPr>
              <a:lnSpc>
                <a:spcPct val="90000"/>
              </a:lnSpc>
              <a:spcBef>
                <a:spcPct val="25000"/>
              </a:spcBef>
            </a:pPr>
            <a:r>
              <a:rPr kumimoji="0" lang="en-US" sz="2800" dirty="0">
                <a:cs typeface="Times New Roman" pitchFamily="18" charset="0"/>
              </a:rPr>
              <a:t>Skin fold thickness : 6 times between 14 and 24 months</a:t>
            </a:r>
          </a:p>
          <a:p>
            <a:pPr lvl="1" eaLnBrk="1" hangingPunct="1">
              <a:lnSpc>
                <a:spcPct val="90000"/>
              </a:lnSpc>
              <a:spcBef>
                <a:spcPct val="25000"/>
              </a:spcBef>
              <a:buClrTx/>
              <a:buFontTx/>
              <a:buChar char="•"/>
            </a:pPr>
            <a:endParaRPr kumimoji="0" lang="en-US" dirty="0">
              <a:solidFill>
                <a:schemeClr val="tx1"/>
              </a:solidFill>
              <a:latin typeface="Arial" charset="0"/>
              <a:cs typeface="Times New Roman" pitchFamily="18" charset="0"/>
            </a:endParaRPr>
          </a:p>
          <a:p>
            <a:pPr>
              <a:lnSpc>
                <a:spcPct val="90000"/>
              </a:lnSpc>
              <a:buFont typeface="Marlett" pitchFamily="2" charset="2"/>
              <a:buNone/>
            </a:pPr>
            <a:endParaRPr lang="en-US" sz="2800" dirty="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37220" name="Rectangle 4"/>
          <p:cNvSpPr>
            <a:spLocks noGrp="1" noChangeArrowheads="1"/>
          </p:cNvSpPr>
          <p:nvPr>
            <p:ph type="title"/>
          </p:nvPr>
        </p:nvSpPr>
        <p:spPr/>
        <p:txBody>
          <a:bodyPr/>
          <a:lstStyle/>
          <a:p>
            <a:r>
              <a:rPr lang="en-GB"/>
              <a:t>MGRS Study Design and Sample</a:t>
            </a:r>
            <a:endParaRPr lang="en-US"/>
          </a:p>
        </p:txBody>
      </p:sp>
      <p:sp>
        <p:nvSpPr>
          <p:cNvPr id="137221" name="Rectangle 5"/>
          <p:cNvSpPr>
            <a:spLocks noGrp="1" noChangeArrowheads="1"/>
          </p:cNvSpPr>
          <p:nvPr>
            <p:ph sz="quarter" idx="1"/>
          </p:nvPr>
        </p:nvSpPr>
        <p:spPr>
          <a:xfrm>
            <a:off x="457200" y="1676400"/>
            <a:ext cx="7772400" cy="4572000"/>
          </a:xfrm>
        </p:spPr>
        <p:txBody>
          <a:bodyPr/>
          <a:lstStyle/>
          <a:p>
            <a:pPr>
              <a:spcBef>
                <a:spcPct val="25000"/>
              </a:spcBef>
              <a:buClrTx/>
              <a:buFont typeface="Wingdings" pitchFamily="2" charset="2"/>
              <a:buNone/>
            </a:pPr>
            <a:r>
              <a:rPr kumimoji="0" lang="en-GB" sz="2800" b="1" dirty="0"/>
              <a:t>Cross-sectional survey (18-71 mo)</a:t>
            </a:r>
          </a:p>
          <a:p>
            <a:pPr>
              <a:spcBef>
                <a:spcPct val="25000"/>
              </a:spcBef>
              <a:buClrTx/>
              <a:buFont typeface="Wingdings" pitchFamily="2" charset="2"/>
              <a:buNone/>
            </a:pPr>
            <a:r>
              <a:rPr kumimoji="0" lang="en-GB" sz="2800" dirty="0"/>
              <a:t>  </a:t>
            </a:r>
            <a:r>
              <a:rPr kumimoji="0" lang="en-US" sz="2800" dirty="0">
                <a:cs typeface="Times New Roman" pitchFamily="18" charset="0"/>
              </a:rPr>
              <a:t>Weight, length, head circumference, arm circumference, skin fold thickness</a:t>
            </a:r>
            <a:endParaRPr kumimoji="0" lang="en-US" dirty="0">
              <a:cs typeface="Times New Roman" pitchFamily="18" charset="0"/>
            </a:endParaRPr>
          </a:p>
          <a:p>
            <a:pPr eaLnBrk="1" hangingPunct="1">
              <a:spcBef>
                <a:spcPct val="25000"/>
              </a:spcBef>
              <a:buClrTx/>
              <a:buFont typeface="Wingdings" pitchFamily="2" charset="2"/>
              <a:buNone/>
            </a:pPr>
            <a:r>
              <a:rPr kumimoji="0" lang="en-GB" sz="2800" dirty="0">
                <a:cs typeface="Times New Roman" pitchFamily="18" charset="0"/>
              </a:rPr>
              <a:t>Total sample 8440 children from 6 countries</a:t>
            </a:r>
          </a:p>
          <a:p>
            <a:pPr>
              <a:spcBef>
                <a:spcPct val="25000"/>
              </a:spcBef>
              <a:buClrTx/>
            </a:pPr>
            <a:r>
              <a:rPr kumimoji="0" lang="en-GB" sz="2800" dirty="0" smtClean="0">
                <a:cs typeface="Times New Roman" pitchFamily="18" charset="0"/>
              </a:rPr>
              <a:t>300 </a:t>
            </a:r>
            <a:r>
              <a:rPr kumimoji="0" lang="en-GB" sz="2800" dirty="0">
                <a:cs typeface="Times New Roman" pitchFamily="18" charset="0"/>
              </a:rPr>
              <a:t>newborns per site (1743 total) followed up till 24 mo from the longitudinal study</a:t>
            </a:r>
          </a:p>
          <a:p>
            <a:pPr>
              <a:spcBef>
                <a:spcPct val="25000"/>
              </a:spcBef>
              <a:buClrTx/>
            </a:pPr>
            <a:r>
              <a:rPr kumimoji="0" lang="en-GB" sz="2800" dirty="0" smtClean="0">
                <a:cs typeface="Times New Roman" pitchFamily="18" charset="0"/>
              </a:rPr>
              <a:t>1400 </a:t>
            </a:r>
            <a:r>
              <a:rPr kumimoji="0" lang="en-GB" sz="2800" dirty="0">
                <a:cs typeface="Times New Roman" pitchFamily="18" charset="0"/>
              </a:rPr>
              <a:t>children per site (6647 total) aged 18-71 mo through the cross sectional surveys</a:t>
            </a:r>
          </a:p>
          <a:p>
            <a:pPr>
              <a:buFont typeface="Marlett" pitchFamily="2" charset="2"/>
              <a:buNone/>
            </a:pPr>
            <a:endParaRPr lang="en-US" sz="2800" dirty="0"/>
          </a:p>
          <a:p>
            <a:endParaRPr lang="en-US" sz="2800" dirty="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showMasterSp="0" showMasterPhAnim="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a:xfrm>
            <a:off x="155575" y="260350"/>
            <a:ext cx="8767763" cy="647700"/>
          </a:xfrm>
        </p:spPr>
        <p:txBody>
          <a:bodyPr/>
          <a:lstStyle/>
          <a:p>
            <a:r>
              <a:rPr lang="en-GB" sz="3200"/>
              <a:t>Construction of growth curves </a:t>
            </a:r>
          </a:p>
        </p:txBody>
      </p:sp>
      <p:sp>
        <p:nvSpPr>
          <p:cNvPr id="49155" name="Rectangle 3"/>
          <p:cNvSpPr>
            <a:spLocks noGrp="1" noChangeArrowheads="1"/>
          </p:cNvSpPr>
          <p:nvPr>
            <p:ph sz="quarter" idx="1"/>
          </p:nvPr>
        </p:nvSpPr>
        <p:spPr>
          <a:xfrm>
            <a:off x="0" y="1125538"/>
            <a:ext cx="8988425" cy="5183187"/>
          </a:xfrm>
        </p:spPr>
        <p:txBody>
          <a:bodyPr/>
          <a:lstStyle/>
          <a:p>
            <a:pPr>
              <a:lnSpc>
                <a:spcPct val="120000"/>
              </a:lnSpc>
            </a:pPr>
            <a:r>
              <a:rPr lang="en-GB" sz="2400" b="0" dirty="0"/>
              <a:t>The rigorous methods of data collection yielded very high-quality dataset</a:t>
            </a:r>
          </a:p>
          <a:p>
            <a:pPr>
              <a:lnSpc>
                <a:spcPct val="120000"/>
              </a:lnSpc>
            </a:pPr>
            <a:r>
              <a:rPr lang="en-GB" sz="2400" b="0" dirty="0"/>
              <a:t>State-of-art statistical methods applied in a methodical way:</a:t>
            </a:r>
          </a:p>
          <a:p>
            <a:pPr lvl="1">
              <a:lnSpc>
                <a:spcPct val="120000"/>
              </a:lnSpc>
            </a:pPr>
            <a:r>
              <a:rPr lang="en-GB" sz="2400" b="0" dirty="0">
                <a:latin typeface="Times New Roman" pitchFamily="18" charset="0"/>
                <a:cs typeface="Times New Roman" pitchFamily="18" charset="0"/>
                <a:sym typeface="WP MathA" pitchFamily="2" charset="2"/>
              </a:rPr>
              <a:t>Detailed examination of 30 existing methods, including types of distributions and smoothing techniques; </a:t>
            </a:r>
          </a:p>
          <a:p>
            <a:pPr lvl="1">
              <a:lnSpc>
                <a:spcPct val="120000"/>
              </a:lnSpc>
            </a:pPr>
            <a:r>
              <a:rPr lang="en-GB" sz="2400" b="0" dirty="0">
                <a:latin typeface="Times New Roman" pitchFamily="18" charset="0"/>
                <a:cs typeface="Times New Roman" pitchFamily="18" charset="0"/>
                <a:sym typeface="WP MathA" pitchFamily="2" charset="2"/>
              </a:rPr>
              <a:t>Selection of a software package flexible enough to allow comparative testing of alternative methods and the actual generation of the curves;</a:t>
            </a:r>
          </a:p>
          <a:p>
            <a:pPr lvl="1">
              <a:lnSpc>
                <a:spcPct val="120000"/>
              </a:lnSpc>
            </a:pPr>
            <a:r>
              <a:rPr lang="en-GB" sz="2400" b="0" dirty="0">
                <a:latin typeface="Times New Roman" pitchFamily="18" charset="0"/>
                <a:cs typeface="Times New Roman" pitchFamily="18" charset="0"/>
                <a:sym typeface="WP MathA" pitchFamily="2" charset="2"/>
              </a:rPr>
              <a:t>Systematic application of the selected approach to the data to generate models that resulted in the best </a:t>
            </a:r>
            <a:r>
              <a:rPr lang="en-GB" sz="2400" b="0" dirty="0" smtClean="0">
                <a:latin typeface="Times New Roman" pitchFamily="18" charset="0"/>
                <a:cs typeface="Times New Roman" pitchFamily="18" charset="0"/>
                <a:sym typeface="WP MathA" pitchFamily="2" charset="2"/>
              </a:rPr>
              <a:t>fit</a:t>
            </a:r>
            <a:endParaRPr lang="en-GB" sz="2400" b="0" dirty="0">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9155">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155">
                                            <p:txEl>
                                              <p:pRg st="1" end="1"/>
                                            </p:txEl>
                                          </p:spTgt>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49155">
                                            <p:txEl>
                                              <p:pRg st="2" end="2"/>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49155">
                                            <p:txEl>
                                              <p:pRg st="3" end="3"/>
                                            </p:txEl>
                                          </p:spTgt>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49155">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155" grpId="0" build="p"/>
    </p:bld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a:xfrm>
            <a:off x="0" y="123825"/>
            <a:ext cx="9144000" cy="866775"/>
          </a:xfrm>
          <a:noFill/>
          <a:ln/>
        </p:spPr>
        <p:txBody>
          <a:bodyPr lIns="90488" tIns="44450" rIns="90488" bIns="44450"/>
          <a:lstStyle/>
          <a:p>
            <a:r>
              <a:rPr lang="en-GB" sz="4000"/>
              <a:t>WHO Child Growth Standards</a:t>
            </a:r>
            <a:endParaRPr lang="en-GB" sz="3200">
              <a:latin typeface="Georgia" pitchFamily="18" charset="0"/>
            </a:endParaRPr>
          </a:p>
        </p:txBody>
      </p:sp>
      <p:sp>
        <p:nvSpPr>
          <p:cNvPr id="51203" name="Rectangle 3"/>
          <p:cNvSpPr>
            <a:spLocks noChangeArrowheads="1"/>
          </p:cNvSpPr>
          <p:nvPr/>
        </p:nvSpPr>
        <p:spPr bwMode="auto">
          <a:xfrm>
            <a:off x="1143000" y="914400"/>
            <a:ext cx="6705600" cy="5562600"/>
          </a:xfrm>
          <a:prstGeom prst="rect">
            <a:avLst/>
          </a:prstGeom>
          <a:noFill/>
          <a:ln w="12700">
            <a:noFill/>
            <a:miter lim="800000"/>
            <a:headEnd/>
            <a:tailEnd/>
          </a:ln>
          <a:effectLst/>
        </p:spPr>
        <p:txBody>
          <a:bodyPr lIns="90488" tIns="44450" rIns="90488" bIns="44450"/>
          <a:lstStyle/>
          <a:p>
            <a:pPr marL="342900" indent="-342900">
              <a:spcBef>
                <a:spcPct val="20000"/>
              </a:spcBef>
              <a:buSzPct val="80000"/>
              <a:buFont typeface="Arial" pitchFamily="34" charset="0"/>
              <a:buChar char="•"/>
            </a:pPr>
            <a:r>
              <a:rPr lang="en-GB" sz="3200" dirty="0"/>
              <a:t>Attained growth</a:t>
            </a:r>
          </a:p>
          <a:p>
            <a:pPr marL="1143000" lvl="2" indent="-228600">
              <a:lnSpc>
                <a:spcPct val="85000"/>
              </a:lnSpc>
              <a:spcBef>
                <a:spcPct val="10000"/>
              </a:spcBef>
              <a:buFont typeface="Arial" pitchFamily="34" charset="0"/>
              <a:buChar char="•"/>
            </a:pPr>
            <a:r>
              <a:rPr lang="en-GB" sz="2400" b="1" dirty="0"/>
              <a:t>Weight-for-age</a:t>
            </a:r>
          </a:p>
          <a:p>
            <a:pPr marL="1143000" lvl="2" indent="-228600">
              <a:lnSpc>
                <a:spcPct val="85000"/>
              </a:lnSpc>
              <a:spcBef>
                <a:spcPct val="10000"/>
              </a:spcBef>
              <a:buFont typeface="Arial" pitchFamily="34" charset="0"/>
              <a:buChar char="•"/>
            </a:pPr>
            <a:r>
              <a:rPr lang="en-GB" sz="2400" b="1" dirty="0"/>
              <a:t>Length/height-for-age</a:t>
            </a:r>
          </a:p>
          <a:p>
            <a:pPr marL="1143000" lvl="2" indent="-228600">
              <a:lnSpc>
                <a:spcPct val="85000"/>
              </a:lnSpc>
              <a:spcBef>
                <a:spcPct val="10000"/>
              </a:spcBef>
              <a:buFont typeface="Arial" pitchFamily="34" charset="0"/>
              <a:buChar char="•"/>
            </a:pPr>
            <a:r>
              <a:rPr lang="en-GB" sz="2400" b="1" dirty="0"/>
              <a:t>Weight-for-length/height</a:t>
            </a:r>
          </a:p>
          <a:p>
            <a:pPr marL="1143000" lvl="2" indent="-228600">
              <a:lnSpc>
                <a:spcPct val="85000"/>
              </a:lnSpc>
              <a:spcBef>
                <a:spcPct val="10000"/>
              </a:spcBef>
              <a:buFont typeface="Arial" pitchFamily="34" charset="0"/>
              <a:buChar char="•"/>
            </a:pPr>
            <a:r>
              <a:rPr lang="en-GB" sz="2400" b="1" dirty="0"/>
              <a:t>Body mass index-for-age</a:t>
            </a:r>
          </a:p>
          <a:p>
            <a:pPr marL="1143000" lvl="2" indent="-228600">
              <a:lnSpc>
                <a:spcPct val="85000"/>
              </a:lnSpc>
              <a:spcBef>
                <a:spcPct val="10000"/>
              </a:spcBef>
              <a:buFont typeface="Arial" pitchFamily="34" charset="0"/>
              <a:buChar char="•"/>
            </a:pPr>
            <a:r>
              <a:rPr lang="en-GB" sz="2400" b="1" dirty="0"/>
              <a:t>Mid-upper arm circumference-for-age</a:t>
            </a:r>
          </a:p>
          <a:p>
            <a:pPr marL="1143000" lvl="2" indent="-228600">
              <a:lnSpc>
                <a:spcPct val="85000"/>
              </a:lnSpc>
              <a:spcBef>
                <a:spcPct val="10000"/>
              </a:spcBef>
              <a:buFont typeface="Arial" pitchFamily="34" charset="0"/>
              <a:buChar char="•"/>
            </a:pPr>
            <a:r>
              <a:rPr lang="en-GB" sz="2400" b="1" dirty="0"/>
              <a:t>Triceps </a:t>
            </a:r>
            <a:r>
              <a:rPr lang="en-GB" sz="2400" b="1" dirty="0" err="1"/>
              <a:t>skinfold</a:t>
            </a:r>
            <a:r>
              <a:rPr lang="en-GB" sz="2400" b="1" dirty="0"/>
              <a:t>-for-age</a:t>
            </a:r>
          </a:p>
          <a:p>
            <a:pPr marL="1143000" lvl="2" indent="-228600">
              <a:lnSpc>
                <a:spcPct val="85000"/>
              </a:lnSpc>
              <a:spcBef>
                <a:spcPct val="10000"/>
              </a:spcBef>
              <a:buFont typeface="Arial" pitchFamily="34" charset="0"/>
              <a:buChar char="•"/>
            </a:pPr>
            <a:r>
              <a:rPr lang="en-GB" sz="2400" b="1" dirty="0" err="1"/>
              <a:t>Subscapular</a:t>
            </a:r>
            <a:r>
              <a:rPr lang="en-GB" sz="2400" b="1" dirty="0"/>
              <a:t> </a:t>
            </a:r>
            <a:r>
              <a:rPr lang="en-GB" sz="2400" b="1" dirty="0" err="1"/>
              <a:t>skinfold</a:t>
            </a:r>
            <a:r>
              <a:rPr lang="en-GB" sz="2400" b="1" dirty="0"/>
              <a:t>-for- age</a:t>
            </a:r>
          </a:p>
          <a:p>
            <a:pPr marL="1143000" lvl="2" indent="-228600">
              <a:lnSpc>
                <a:spcPct val="85000"/>
              </a:lnSpc>
              <a:spcBef>
                <a:spcPct val="10000"/>
              </a:spcBef>
              <a:buFont typeface="Arial" pitchFamily="34" charset="0"/>
              <a:buChar char="•"/>
            </a:pPr>
            <a:r>
              <a:rPr lang="en-GB" sz="2400" b="1" dirty="0"/>
              <a:t>Head circumference-for-age </a:t>
            </a:r>
          </a:p>
          <a:p>
            <a:pPr marL="342900" indent="-342900">
              <a:spcBef>
                <a:spcPct val="20000"/>
              </a:spcBef>
              <a:buSzPct val="80000"/>
              <a:buFont typeface="Arial" pitchFamily="34" charset="0"/>
              <a:buChar char="•"/>
            </a:pPr>
            <a:r>
              <a:rPr lang="en-GB" sz="3200" dirty="0"/>
              <a:t>Growth velocity</a:t>
            </a:r>
            <a:endParaRPr lang="en-GB" sz="3200" b="1" dirty="0"/>
          </a:p>
          <a:p>
            <a:pPr marL="1143000" lvl="2" indent="-228600">
              <a:lnSpc>
                <a:spcPct val="85000"/>
              </a:lnSpc>
              <a:spcBef>
                <a:spcPct val="10000"/>
              </a:spcBef>
              <a:buFont typeface="Arial" pitchFamily="34" charset="0"/>
              <a:buChar char="•"/>
            </a:pPr>
            <a:r>
              <a:rPr lang="en-GB" sz="2400" b="1" dirty="0"/>
              <a:t>Weight</a:t>
            </a:r>
          </a:p>
          <a:p>
            <a:pPr marL="1143000" lvl="2" indent="-228600">
              <a:lnSpc>
                <a:spcPct val="85000"/>
              </a:lnSpc>
              <a:spcBef>
                <a:spcPct val="10000"/>
              </a:spcBef>
              <a:buFont typeface="Arial" pitchFamily="34" charset="0"/>
              <a:buChar char="•"/>
            </a:pPr>
            <a:r>
              <a:rPr lang="en-GB" sz="2400" b="1" dirty="0"/>
              <a:t>Length/height</a:t>
            </a:r>
          </a:p>
          <a:p>
            <a:pPr marL="1143000" lvl="2" indent="-228600">
              <a:lnSpc>
                <a:spcPct val="85000"/>
              </a:lnSpc>
              <a:spcBef>
                <a:spcPct val="10000"/>
              </a:spcBef>
              <a:buFont typeface="Arial" pitchFamily="34" charset="0"/>
              <a:buChar char="•"/>
            </a:pPr>
            <a:r>
              <a:rPr lang="en-GB" sz="2400" b="1" dirty="0"/>
              <a:t>Head </a:t>
            </a:r>
            <a:r>
              <a:rPr lang="en-GB" sz="2400" b="1" dirty="0" smtClean="0"/>
              <a:t>circumference</a:t>
            </a:r>
          </a:p>
          <a:p>
            <a:pPr marL="1143000" lvl="2" indent="-228600">
              <a:lnSpc>
                <a:spcPct val="85000"/>
              </a:lnSpc>
              <a:spcBef>
                <a:spcPct val="10000"/>
              </a:spcBef>
              <a:buFont typeface="Arial" pitchFamily="34" charset="0"/>
              <a:buChar char="•"/>
            </a:pPr>
            <a:r>
              <a:rPr lang="en-GB" sz="2400" b="1" dirty="0" smtClean="0"/>
              <a:t>Arm </a:t>
            </a:r>
            <a:r>
              <a:rPr lang="en-GB" sz="2400" b="1" dirty="0"/>
              <a:t>circumference</a:t>
            </a: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140290" name="Rectangle 2"/>
          <p:cNvSpPr>
            <a:spLocks noGrp="1" noChangeArrowheads="1"/>
          </p:cNvSpPr>
          <p:nvPr>
            <p:ph type="title"/>
          </p:nvPr>
        </p:nvSpPr>
        <p:spPr/>
        <p:txBody>
          <a:bodyPr/>
          <a:lstStyle/>
          <a:p>
            <a:r>
              <a:rPr lang="en-US"/>
              <a:t>Comparison of existing growth charts</a:t>
            </a:r>
          </a:p>
        </p:txBody>
      </p:sp>
      <p:sp>
        <p:nvSpPr>
          <p:cNvPr id="140291" name="Text Box 3"/>
          <p:cNvSpPr txBox="1">
            <a:spLocks noChangeArrowheads="1"/>
          </p:cNvSpPr>
          <p:nvPr/>
        </p:nvSpPr>
        <p:spPr bwMode="auto">
          <a:xfrm>
            <a:off x="304800" y="2209800"/>
            <a:ext cx="8610600" cy="457200"/>
          </a:xfrm>
          <a:prstGeom prst="rect">
            <a:avLst/>
          </a:prstGeom>
          <a:noFill/>
          <a:ln w="12700" cap="sq">
            <a:noFill/>
            <a:miter lim="800000"/>
            <a:headEnd type="none" w="sm" len="sm"/>
            <a:tailEnd type="none" w="sm" len="sm"/>
          </a:ln>
          <a:effectLst/>
        </p:spPr>
        <p:txBody>
          <a:bodyPr>
            <a:spAutoFit/>
          </a:bodyPr>
          <a:lstStyle/>
          <a:p>
            <a:pPr>
              <a:spcBef>
                <a:spcPct val="50000"/>
              </a:spcBef>
            </a:pPr>
            <a:endParaRPr lang="en-US"/>
          </a:p>
        </p:txBody>
      </p:sp>
      <p:sp>
        <p:nvSpPr>
          <p:cNvPr id="140292" name="Text Box 4"/>
          <p:cNvSpPr txBox="1">
            <a:spLocks noChangeArrowheads="1"/>
          </p:cNvSpPr>
          <p:nvPr/>
        </p:nvSpPr>
        <p:spPr bwMode="auto">
          <a:xfrm>
            <a:off x="304800" y="1654175"/>
            <a:ext cx="2362200" cy="4385816"/>
          </a:xfrm>
          <a:prstGeom prst="rect">
            <a:avLst/>
          </a:prstGeom>
          <a:noFill/>
          <a:ln w="12700" cap="sq">
            <a:noFill/>
            <a:miter lim="800000"/>
            <a:headEnd type="none" w="sm" len="sm"/>
            <a:tailEnd type="none" w="sm" len="sm"/>
          </a:ln>
          <a:effectLst/>
        </p:spPr>
        <p:txBody>
          <a:bodyPr>
            <a:spAutoFit/>
          </a:bodyPr>
          <a:lstStyle/>
          <a:p>
            <a:pPr algn="l">
              <a:spcBef>
                <a:spcPct val="50000"/>
              </a:spcBef>
            </a:pPr>
            <a:r>
              <a:rPr lang="en-US" b="1" dirty="0">
                <a:latin typeface="Tahoma" pitchFamily="34" charset="0"/>
              </a:rPr>
              <a:t>Data </a:t>
            </a:r>
            <a:r>
              <a:rPr lang="en-US" b="1" dirty="0" err="1">
                <a:latin typeface="Tahoma" pitchFamily="34" charset="0"/>
              </a:rPr>
              <a:t>charact</a:t>
            </a:r>
            <a:r>
              <a:rPr lang="en-US" b="1" dirty="0">
                <a:latin typeface="Tahoma" pitchFamily="34" charset="0"/>
              </a:rPr>
              <a:t>		</a:t>
            </a:r>
          </a:p>
          <a:p>
            <a:pPr algn="l">
              <a:spcBef>
                <a:spcPct val="50000"/>
              </a:spcBef>
            </a:pPr>
            <a:r>
              <a:rPr lang="en-US" b="1" dirty="0">
                <a:latin typeface="Tahoma" pitchFamily="34" charset="0"/>
              </a:rPr>
              <a:t>Source	</a:t>
            </a:r>
          </a:p>
          <a:p>
            <a:pPr algn="l">
              <a:spcBef>
                <a:spcPct val="50000"/>
              </a:spcBef>
            </a:pPr>
            <a:endParaRPr lang="en-US" b="1" dirty="0" smtClean="0">
              <a:latin typeface="Tahoma" pitchFamily="34" charset="0"/>
            </a:endParaRPr>
          </a:p>
          <a:p>
            <a:pPr algn="l">
              <a:spcBef>
                <a:spcPct val="50000"/>
              </a:spcBef>
            </a:pPr>
            <a:r>
              <a:rPr lang="en-US" b="1" dirty="0" smtClean="0">
                <a:latin typeface="Tahoma" pitchFamily="34" charset="0"/>
              </a:rPr>
              <a:t>Study </a:t>
            </a:r>
            <a:r>
              <a:rPr lang="en-US" b="1" dirty="0">
                <a:latin typeface="Tahoma" pitchFamily="34" charset="0"/>
              </a:rPr>
              <a:t>period</a:t>
            </a:r>
          </a:p>
          <a:p>
            <a:pPr algn="l">
              <a:spcBef>
                <a:spcPct val="50000"/>
              </a:spcBef>
            </a:pPr>
            <a:endParaRPr lang="en-US" b="1" dirty="0" smtClean="0">
              <a:latin typeface="Tahoma" pitchFamily="34" charset="0"/>
            </a:endParaRPr>
          </a:p>
          <a:p>
            <a:pPr algn="l">
              <a:spcBef>
                <a:spcPct val="50000"/>
              </a:spcBef>
            </a:pPr>
            <a:r>
              <a:rPr lang="en-US" b="1" dirty="0" smtClean="0">
                <a:latin typeface="Tahoma" pitchFamily="34" charset="0"/>
              </a:rPr>
              <a:t>Population</a:t>
            </a:r>
            <a:endParaRPr lang="en-US" b="1" dirty="0">
              <a:latin typeface="Tahoma" pitchFamily="34" charset="0"/>
            </a:endParaRPr>
          </a:p>
          <a:p>
            <a:pPr algn="l">
              <a:spcBef>
                <a:spcPct val="50000"/>
              </a:spcBef>
            </a:pPr>
            <a:endParaRPr lang="en-US" b="1" dirty="0">
              <a:latin typeface="Tahoma" pitchFamily="34" charset="0"/>
            </a:endParaRPr>
          </a:p>
          <a:p>
            <a:pPr algn="l">
              <a:spcBef>
                <a:spcPct val="50000"/>
              </a:spcBef>
            </a:pPr>
            <a:endParaRPr lang="en-US" b="1" dirty="0">
              <a:latin typeface="Tahoma" pitchFamily="34" charset="0"/>
            </a:endParaRPr>
          </a:p>
          <a:p>
            <a:pPr algn="l">
              <a:spcBef>
                <a:spcPct val="50000"/>
              </a:spcBef>
            </a:pPr>
            <a:r>
              <a:rPr lang="en-US" b="1" dirty="0">
                <a:latin typeface="Tahoma" pitchFamily="34" charset="0"/>
              </a:rPr>
              <a:t>Age-group</a:t>
            </a:r>
          </a:p>
          <a:p>
            <a:pPr algn="l">
              <a:spcBef>
                <a:spcPct val="50000"/>
              </a:spcBef>
            </a:pPr>
            <a:endParaRPr lang="en-US" b="1" dirty="0">
              <a:latin typeface="Tahoma" pitchFamily="34" charset="0"/>
            </a:endParaRPr>
          </a:p>
        </p:txBody>
      </p:sp>
      <p:sp>
        <p:nvSpPr>
          <p:cNvPr id="140293" name="Text Box 5"/>
          <p:cNvSpPr txBox="1">
            <a:spLocks noChangeArrowheads="1"/>
          </p:cNvSpPr>
          <p:nvPr/>
        </p:nvSpPr>
        <p:spPr bwMode="auto">
          <a:xfrm>
            <a:off x="2286000" y="1676400"/>
            <a:ext cx="2209800" cy="4188839"/>
          </a:xfrm>
          <a:prstGeom prst="rect">
            <a:avLst/>
          </a:prstGeom>
          <a:noFill/>
          <a:ln w="12700" cap="sq">
            <a:noFill/>
            <a:miter lim="800000"/>
            <a:headEnd type="none" w="sm" len="sm"/>
            <a:tailEnd type="none" w="sm" len="sm"/>
          </a:ln>
          <a:effectLst/>
        </p:spPr>
        <p:txBody>
          <a:bodyPr>
            <a:spAutoFit/>
          </a:bodyPr>
          <a:lstStyle/>
          <a:p>
            <a:pPr>
              <a:lnSpc>
                <a:spcPct val="90000"/>
              </a:lnSpc>
              <a:spcBef>
                <a:spcPct val="50000"/>
              </a:spcBef>
            </a:pPr>
            <a:r>
              <a:rPr lang="en-US" b="1" dirty="0">
                <a:latin typeface="Tahoma" pitchFamily="34" charset="0"/>
              </a:rPr>
              <a:t>CDC</a:t>
            </a:r>
          </a:p>
          <a:p>
            <a:pPr>
              <a:lnSpc>
                <a:spcPct val="110000"/>
              </a:lnSpc>
              <a:spcBef>
                <a:spcPct val="50000"/>
              </a:spcBef>
            </a:pPr>
            <a:r>
              <a:rPr lang="en-US" sz="2000" dirty="0" smtClean="0">
                <a:latin typeface="Tahoma" pitchFamily="34" charset="0"/>
              </a:rPr>
              <a:t>Multiple </a:t>
            </a:r>
            <a:r>
              <a:rPr lang="en-US" sz="2000" dirty="0">
                <a:latin typeface="Tahoma" pitchFamily="34" charset="0"/>
              </a:rPr>
              <a:t>different studies</a:t>
            </a:r>
          </a:p>
          <a:p>
            <a:pPr>
              <a:lnSpc>
                <a:spcPct val="110000"/>
              </a:lnSpc>
              <a:spcBef>
                <a:spcPct val="50000"/>
              </a:spcBef>
            </a:pPr>
            <a:r>
              <a:rPr lang="en-US" sz="2000" dirty="0" smtClean="0">
                <a:latin typeface="Tahoma" pitchFamily="34" charset="0"/>
              </a:rPr>
              <a:t>1963-1994</a:t>
            </a:r>
            <a:endParaRPr lang="en-US" sz="2000" dirty="0">
              <a:latin typeface="Tahoma" pitchFamily="34" charset="0"/>
            </a:endParaRPr>
          </a:p>
          <a:p>
            <a:pPr>
              <a:lnSpc>
                <a:spcPct val="120000"/>
              </a:lnSpc>
              <a:spcBef>
                <a:spcPct val="50000"/>
              </a:spcBef>
            </a:pPr>
            <a:endParaRPr lang="en-US" sz="2000" dirty="0">
              <a:latin typeface="Tahoma" pitchFamily="34" charset="0"/>
            </a:endParaRPr>
          </a:p>
          <a:p>
            <a:pPr>
              <a:spcBef>
                <a:spcPct val="50000"/>
              </a:spcBef>
            </a:pPr>
            <a:r>
              <a:rPr lang="en-US" sz="2000" dirty="0">
                <a:latin typeface="Tahoma" pitchFamily="34" charset="0"/>
              </a:rPr>
              <a:t>US, mixed feeding, no racial/ethnic diff</a:t>
            </a:r>
          </a:p>
          <a:p>
            <a:pPr>
              <a:spcBef>
                <a:spcPct val="50000"/>
              </a:spcBef>
            </a:pPr>
            <a:endParaRPr lang="en-US" sz="2000" dirty="0">
              <a:latin typeface="Tahoma" pitchFamily="34" charset="0"/>
            </a:endParaRPr>
          </a:p>
          <a:p>
            <a:pPr>
              <a:spcBef>
                <a:spcPct val="50000"/>
              </a:spcBef>
            </a:pPr>
            <a:r>
              <a:rPr lang="en-US" sz="2000" dirty="0">
                <a:latin typeface="Tahoma" pitchFamily="34" charset="0"/>
              </a:rPr>
              <a:t>Birth-20 yrs</a:t>
            </a:r>
          </a:p>
        </p:txBody>
      </p:sp>
      <p:sp>
        <p:nvSpPr>
          <p:cNvPr id="140294" name="Text Box 6"/>
          <p:cNvSpPr txBox="1">
            <a:spLocks noChangeArrowheads="1"/>
          </p:cNvSpPr>
          <p:nvPr/>
        </p:nvSpPr>
        <p:spPr bwMode="auto">
          <a:xfrm>
            <a:off x="5715000" y="1524000"/>
            <a:ext cx="2438400" cy="4124206"/>
          </a:xfrm>
          <a:prstGeom prst="rect">
            <a:avLst/>
          </a:prstGeom>
          <a:noFill/>
          <a:ln w="12700" cap="sq">
            <a:noFill/>
            <a:miter lim="800000"/>
            <a:headEnd type="none" w="sm" len="sm"/>
            <a:tailEnd type="none" w="sm" len="sm"/>
          </a:ln>
          <a:effectLst/>
        </p:spPr>
        <p:txBody>
          <a:bodyPr>
            <a:spAutoFit/>
          </a:bodyPr>
          <a:lstStyle/>
          <a:p>
            <a:pPr>
              <a:spcBef>
                <a:spcPct val="50000"/>
              </a:spcBef>
            </a:pPr>
            <a:r>
              <a:rPr lang="en-US" b="1" dirty="0"/>
              <a:t>WHO</a:t>
            </a:r>
          </a:p>
          <a:p>
            <a:pPr>
              <a:spcBef>
                <a:spcPct val="50000"/>
              </a:spcBef>
            </a:pPr>
            <a:r>
              <a:rPr lang="en-US" sz="2000" dirty="0" smtClean="0">
                <a:latin typeface="Tahoma" pitchFamily="34" charset="0"/>
              </a:rPr>
              <a:t>Primary </a:t>
            </a:r>
            <a:r>
              <a:rPr lang="en-US" sz="2000" dirty="0">
                <a:latin typeface="Tahoma" pitchFamily="34" charset="0"/>
              </a:rPr>
              <a:t>data</a:t>
            </a:r>
          </a:p>
          <a:p>
            <a:pPr>
              <a:spcBef>
                <a:spcPct val="50000"/>
              </a:spcBef>
            </a:pPr>
            <a:endParaRPr lang="en-US" sz="2000" dirty="0">
              <a:latin typeface="Tahoma" pitchFamily="34" charset="0"/>
            </a:endParaRPr>
          </a:p>
          <a:p>
            <a:pPr>
              <a:spcBef>
                <a:spcPct val="50000"/>
              </a:spcBef>
            </a:pPr>
            <a:r>
              <a:rPr lang="en-US" sz="1800" dirty="0">
                <a:latin typeface="Tahoma" pitchFamily="34" charset="0"/>
              </a:rPr>
              <a:t>1997-2003</a:t>
            </a:r>
          </a:p>
          <a:p>
            <a:pPr>
              <a:spcBef>
                <a:spcPct val="50000"/>
              </a:spcBef>
            </a:pPr>
            <a:endParaRPr lang="en-US" sz="1800" dirty="0">
              <a:latin typeface="Tahoma" pitchFamily="34" charset="0"/>
            </a:endParaRPr>
          </a:p>
          <a:p>
            <a:pPr>
              <a:spcBef>
                <a:spcPct val="50000"/>
              </a:spcBef>
            </a:pPr>
            <a:r>
              <a:rPr lang="en-US" sz="2000" dirty="0">
                <a:latin typeface="Tahoma" pitchFamily="34" charset="0"/>
              </a:rPr>
              <a:t>6 Countries pooled data. healthy </a:t>
            </a:r>
            <a:r>
              <a:rPr lang="en-US" sz="2000" dirty="0" smtClean="0">
                <a:latin typeface="Tahoma" pitchFamily="34" charset="0"/>
              </a:rPr>
              <a:t>breastfed children </a:t>
            </a:r>
            <a:endParaRPr lang="en-US" sz="2000" dirty="0">
              <a:latin typeface="Tahoma" pitchFamily="34" charset="0"/>
            </a:endParaRPr>
          </a:p>
          <a:p>
            <a:pPr>
              <a:spcBef>
                <a:spcPct val="50000"/>
              </a:spcBef>
            </a:pPr>
            <a:endParaRPr lang="en-US" sz="2000" dirty="0">
              <a:latin typeface="Tahoma" pitchFamily="34" charset="0"/>
            </a:endParaRPr>
          </a:p>
          <a:p>
            <a:pPr>
              <a:spcBef>
                <a:spcPct val="50000"/>
              </a:spcBef>
            </a:pPr>
            <a:r>
              <a:rPr lang="en-US" sz="2000" dirty="0">
                <a:latin typeface="Tahoma" pitchFamily="34" charset="0"/>
              </a:rPr>
              <a:t>Birth-5yrs</a:t>
            </a:r>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a:xfrm>
            <a:off x="0" y="228600"/>
            <a:ext cx="9144000" cy="685800"/>
          </a:xfrm>
          <a:noFill/>
          <a:ln/>
        </p:spPr>
        <p:txBody>
          <a:bodyPr lIns="90488" tIns="44450" rIns="90488" bIns="44450">
            <a:normAutofit fontScale="90000"/>
          </a:bodyPr>
          <a:lstStyle/>
          <a:p>
            <a:r>
              <a:rPr lang="en-GB" sz="3600" dirty="0"/>
              <a:t>WHO standards versus NCHS reference</a:t>
            </a:r>
            <a:br>
              <a:rPr lang="en-GB" sz="3600" dirty="0"/>
            </a:br>
            <a:endParaRPr lang="en-GB" sz="2800" dirty="0">
              <a:latin typeface="Georgia" pitchFamily="18" charset="0"/>
            </a:endParaRPr>
          </a:p>
        </p:txBody>
      </p:sp>
      <p:sp>
        <p:nvSpPr>
          <p:cNvPr id="67587" name="Rectangle 3"/>
          <p:cNvSpPr>
            <a:spLocks noChangeArrowheads="1"/>
          </p:cNvSpPr>
          <p:nvPr/>
        </p:nvSpPr>
        <p:spPr bwMode="auto">
          <a:xfrm>
            <a:off x="152400" y="685800"/>
            <a:ext cx="8686800" cy="5943600"/>
          </a:xfrm>
          <a:prstGeom prst="rect">
            <a:avLst/>
          </a:prstGeom>
          <a:noFill/>
          <a:ln w="12700">
            <a:noFill/>
            <a:miter lim="800000"/>
            <a:headEnd/>
            <a:tailEnd/>
          </a:ln>
          <a:effectLst/>
        </p:spPr>
        <p:txBody>
          <a:bodyPr lIns="90488" tIns="44450" rIns="90488" bIns="44450"/>
          <a:lstStyle/>
          <a:p>
            <a:pPr marL="342900" indent="-342900">
              <a:lnSpc>
                <a:spcPct val="90000"/>
              </a:lnSpc>
              <a:spcBef>
                <a:spcPct val="30000"/>
              </a:spcBef>
              <a:buSzPct val="80000"/>
              <a:buFont typeface="Wingdings" pitchFamily="2" charset="2"/>
              <a:buChar char="§"/>
            </a:pPr>
            <a:r>
              <a:rPr lang="en-GB" altLang="zh-CN" sz="2400" b="1" dirty="0">
                <a:ea typeface="SimSun" pitchFamily="2" charset="-122"/>
              </a:rPr>
              <a:t>Important differences that vary by age group, sex, growth indicator, specific percentile or z-score curve, and the nutritional status of index populations. </a:t>
            </a:r>
            <a:r>
              <a:rPr lang="en-GB" sz="2400" b="1" dirty="0"/>
              <a:t>  </a:t>
            </a:r>
          </a:p>
          <a:p>
            <a:pPr marL="342900" indent="-342900">
              <a:lnSpc>
                <a:spcPct val="90000"/>
              </a:lnSpc>
              <a:spcBef>
                <a:spcPct val="30000"/>
              </a:spcBef>
              <a:buSzPct val="80000"/>
              <a:buFont typeface="Wingdings" pitchFamily="2" charset="2"/>
              <a:buChar char="§"/>
            </a:pPr>
            <a:r>
              <a:rPr lang="en-GB" sz="2400" b="1" dirty="0"/>
              <a:t>Differences are particularly important during infancy due to type of feeding and issues related to study design (</a:t>
            </a:r>
            <a:r>
              <a:rPr lang="en-GB" sz="2400" b="1" dirty="0" err="1"/>
              <a:t>eg</a:t>
            </a:r>
            <a:r>
              <a:rPr lang="en-GB" sz="2400" b="1" dirty="0"/>
              <a:t>, measurement interval) </a:t>
            </a:r>
          </a:p>
          <a:p>
            <a:pPr marL="342900" indent="-342900">
              <a:lnSpc>
                <a:spcPct val="90000"/>
              </a:lnSpc>
              <a:spcBef>
                <a:spcPct val="30000"/>
              </a:spcBef>
              <a:buSzPct val="80000"/>
              <a:buFont typeface="Wingdings" pitchFamily="2" charset="2"/>
              <a:buChar char="§"/>
            </a:pPr>
            <a:r>
              <a:rPr lang="en-GB" sz="2400" b="1" dirty="0"/>
              <a:t>Difference in shapes of the weight-based curves in early infancy makes interpretation of growth performance strikingly different depending on whether the WHO standard or the NCHS reference is used</a:t>
            </a:r>
          </a:p>
          <a:p>
            <a:pPr marL="342900" indent="-342900">
              <a:lnSpc>
                <a:spcPct val="90000"/>
              </a:lnSpc>
              <a:spcBef>
                <a:spcPct val="30000"/>
              </a:spcBef>
              <a:buSzPct val="80000"/>
              <a:buFont typeface="Wingdings" pitchFamily="2" charset="2"/>
              <a:buChar char="§"/>
            </a:pPr>
            <a:r>
              <a:rPr lang="en-GB" sz="2400" b="1" dirty="0"/>
              <a:t>Healthy </a:t>
            </a:r>
            <a:r>
              <a:rPr lang="en-US" sz="2400" b="1" dirty="0"/>
              <a:t>breastfed infants track along the WHO weight-for-age mean z-score while appearing to falter in NCHS from 2 months onwards – implications assessment of lactation performance and adequacy of infant feeding</a:t>
            </a:r>
            <a:endParaRPr lang="en-GB" sz="2800" b="1" dirty="0"/>
          </a:p>
          <a:p>
            <a:pPr marL="742950" lvl="1" indent="-285750">
              <a:lnSpc>
                <a:spcPct val="90000"/>
              </a:lnSpc>
              <a:spcBef>
                <a:spcPct val="30000"/>
              </a:spcBef>
              <a:buSzPct val="80000"/>
              <a:buFont typeface="Wingdings" pitchFamily="2" charset="2"/>
              <a:buChar char="§"/>
            </a:pPr>
            <a:endParaRPr lang="en-GB" sz="2000" b="1" dirty="0"/>
          </a:p>
        </p:txBody>
      </p:sp>
      <p:sp>
        <p:nvSpPr>
          <p:cNvPr id="67588" name="Text Box 4"/>
          <p:cNvSpPr txBox="1">
            <a:spLocks noChangeArrowheads="1"/>
          </p:cNvSpPr>
          <p:nvPr/>
        </p:nvSpPr>
        <p:spPr bwMode="auto">
          <a:xfrm>
            <a:off x="1050925" y="6165850"/>
            <a:ext cx="5715000" cy="396875"/>
          </a:xfrm>
          <a:prstGeom prst="rect">
            <a:avLst/>
          </a:prstGeom>
          <a:noFill/>
          <a:ln w="12700">
            <a:noFill/>
            <a:miter lim="800000"/>
            <a:headEnd/>
            <a:tailEnd/>
          </a:ln>
          <a:effectLst/>
        </p:spPr>
        <p:txBody>
          <a:bodyPr>
            <a:spAutoFit/>
          </a:bodyPr>
          <a:lstStyle/>
          <a:p>
            <a:pPr algn="ctr" eaLnBrk="0" hangingPunct="0">
              <a:spcBef>
                <a:spcPct val="50000"/>
              </a:spcBef>
            </a:pPr>
            <a:endParaRPr lang="en-US" sz="2000" b="1">
              <a:latin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67587">
                                            <p:txEl>
                                              <p:pRg st="0" end="0"/>
                                            </p:txEl>
                                          </p:spTgt>
                                        </p:tgtEl>
                                        <p:attrNameLst>
                                          <p:attrName>style.visibility</p:attrName>
                                        </p:attrNameLst>
                                      </p:cBhvr>
                                      <p:to>
                                        <p:strVal val="visible"/>
                                      </p:to>
                                    </p:set>
                                    <p:anim calcmode="lin" valueType="num">
                                      <p:cBhvr additive="base">
                                        <p:cTn id="7" dur="500" fill="hold"/>
                                        <p:tgtEl>
                                          <p:spTgt spid="67587">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67587">
                                            <p:txEl>
                                              <p:pRg st="0" end="0"/>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67587">
                                            <p:txEl>
                                              <p:pRg st="0" end="0"/>
                                            </p:txEl>
                                          </p:spTgt>
                                        </p:tgtEl>
                                        <p:attrNameLst>
                                          <p:attrName>ppt_c</p:attrName>
                                        </p:attrNameLst>
                                      </p:cBhvr>
                                      <p:to>
                                        <a:srgbClr val="DBF1F9"/>
                                      </p:to>
                                    </p:animClr>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67587">
                                            <p:txEl>
                                              <p:pRg st="1" end="1"/>
                                            </p:txEl>
                                          </p:spTgt>
                                        </p:tgtEl>
                                        <p:attrNameLst>
                                          <p:attrName>style.visibility</p:attrName>
                                        </p:attrNameLst>
                                      </p:cBhvr>
                                      <p:to>
                                        <p:strVal val="visible"/>
                                      </p:to>
                                    </p:set>
                                    <p:anim calcmode="lin" valueType="num">
                                      <p:cBhvr additive="base">
                                        <p:cTn id="13" dur="500" fill="hold"/>
                                        <p:tgtEl>
                                          <p:spTgt spid="67587">
                                            <p:txEl>
                                              <p:pRg st="1" end="1"/>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67587">
                                            <p:txEl>
                                              <p:pRg st="1" end="1"/>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67587">
                                            <p:txEl>
                                              <p:pRg st="1" end="1"/>
                                            </p:txEl>
                                          </p:spTgt>
                                        </p:tgtEl>
                                        <p:attrNameLst>
                                          <p:attrName>ppt_c</p:attrName>
                                        </p:attrNameLst>
                                      </p:cBhvr>
                                      <p:to>
                                        <a:srgbClr val="DBF1F9"/>
                                      </p:to>
                                    </p:animClr>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67587">
                                            <p:txEl>
                                              <p:pRg st="2" end="2"/>
                                            </p:txEl>
                                          </p:spTgt>
                                        </p:tgtEl>
                                        <p:attrNameLst>
                                          <p:attrName>style.visibility</p:attrName>
                                        </p:attrNameLst>
                                      </p:cBhvr>
                                      <p:to>
                                        <p:strVal val="visible"/>
                                      </p:to>
                                    </p:set>
                                    <p:anim calcmode="lin" valueType="num">
                                      <p:cBhvr additive="base">
                                        <p:cTn id="19" dur="500" fill="hold"/>
                                        <p:tgtEl>
                                          <p:spTgt spid="67587">
                                            <p:txEl>
                                              <p:pRg st="2" end="2"/>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67587">
                                            <p:txEl>
                                              <p:pRg st="2" end="2"/>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67587">
                                            <p:txEl>
                                              <p:pRg st="2" end="2"/>
                                            </p:txEl>
                                          </p:spTgt>
                                        </p:tgtEl>
                                        <p:attrNameLst>
                                          <p:attrName>ppt_c</p:attrName>
                                        </p:attrNameLst>
                                      </p:cBhvr>
                                      <p:to>
                                        <a:srgbClr val="DBF1F9"/>
                                      </p:to>
                                    </p:animClr>
                                  </p:sub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67587">
                                            <p:txEl>
                                              <p:pRg st="3" end="3"/>
                                            </p:txEl>
                                          </p:spTgt>
                                        </p:tgtEl>
                                        <p:attrNameLst>
                                          <p:attrName>style.visibility</p:attrName>
                                        </p:attrNameLst>
                                      </p:cBhvr>
                                      <p:to>
                                        <p:strVal val="visible"/>
                                      </p:to>
                                    </p:set>
                                    <p:anim calcmode="lin" valueType="num">
                                      <p:cBhvr additive="base">
                                        <p:cTn id="25" dur="500" fill="hold"/>
                                        <p:tgtEl>
                                          <p:spTgt spid="67587">
                                            <p:txEl>
                                              <p:pRg st="3" end="3"/>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67587">
                                            <p:txEl>
                                              <p:pRg st="3" end="3"/>
                                            </p:txEl>
                                          </p:spTgt>
                                        </p:tgtEl>
                                        <p:attrNameLst>
                                          <p:attrName>ppt_y</p:attrName>
                                        </p:attrNameLst>
                                      </p:cBhvr>
                                      <p:tavLst>
                                        <p:tav tm="0">
                                          <p:val>
                                            <p:strVal val="#ppt_y"/>
                                          </p:val>
                                        </p:tav>
                                        <p:tav tm="100000">
                                          <p:val>
                                            <p:strVal val="#ppt_y"/>
                                          </p:val>
                                        </p:tav>
                                      </p:tavLst>
                                    </p:anim>
                                  </p:childTnLst>
                                  <p:subTnLst>
                                    <p:animClr>
                                      <p:cBhvr override="childStyle">
                                        <p:cTn dur="1" fill="hold" display="0" masterRel="nextClick" afterEffect="1"/>
                                        <p:tgtEl>
                                          <p:spTgt spid="67587">
                                            <p:txEl>
                                              <p:pRg st="3" end="3"/>
                                            </p:txEl>
                                          </p:spTgt>
                                        </p:tgtEl>
                                        <p:attrNameLst>
                                          <p:attrName>ppt_c</p:attrName>
                                        </p:attrNameLst>
                                      </p:cBhvr>
                                      <p:to>
                                        <a:srgbClr val="DBF1F9"/>
                                      </p:to>
                                    </p:animClr>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7587" grpId="0" build="p" autoUpdateAnimBg="0"/>
    </p:bld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graphicFrame>
        <p:nvGraphicFramePr>
          <p:cNvPr id="60418" name="Object 2"/>
          <p:cNvGraphicFramePr>
            <a:graphicFrameLocks noChangeAspect="1"/>
          </p:cNvGraphicFramePr>
          <p:nvPr>
            <p:ph/>
          </p:nvPr>
        </p:nvGraphicFramePr>
        <p:xfrm>
          <a:off x="1050925" y="1052513"/>
          <a:ext cx="7042150" cy="4791075"/>
        </p:xfrm>
        <a:graphic>
          <a:graphicData uri="http://schemas.openxmlformats.org/presentationml/2006/ole">
            <p:oleObj spid="_x0000_s1026" name="Chart" r:id="rId3" imgW="4191000" imgH="2762402" progId="Excel.Sheet.8">
              <p:embed/>
            </p:oleObj>
          </a:graphicData>
        </a:graphic>
      </p:graphicFrame>
      <p:sp>
        <p:nvSpPr>
          <p:cNvPr id="60419" name="Text Box 3"/>
          <p:cNvSpPr txBox="1">
            <a:spLocks noChangeArrowheads="1"/>
          </p:cNvSpPr>
          <p:nvPr/>
        </p:nvSpPr>
        <p:spPr bwMode="auto">
          <a:xfrm>
            <a:off x="476250" y="0"/>
            <a:ext cx="7937500" cy="946150"/>
          </a:xfrm>
          <a:prstGeom prst="rect">
            <a:avLst/>
          </a:prstGeom>
          <a:noFill/>
          <a:ln w="12700">
            <a:noFill/>
            <a:miter lim="800000"/>
            <a:headEnd/>
            <a:tailEnd/>
          </a:ln>
          <a:effectLst/>
        </p:spPr>
        <p:txBody>
          <a:bodyPr>
            <a:spAutoFit/>
          </a:bodyPr>
          <a:lstStyle/>
          <a:p>
            <a:pPr algn="ctr" eaLnBrk="0" hangingPunct="0">
              <a:spcBef>
                <a:spcPct val="50000"/>
              </a:spcBef>
            </a:pPr>
            <a:r>
              <a:rPr lang="en-GB" sz="2800">
                <a:solidFill>
                  <a:schemeClr val="tx2"/>
                </a:solidFill>
                <a:latin typeface="Times New Roman" pitchFamily="18" charset="0"/>
              </a:rPr>
              <a:t>Mean weight-for-age z-scores of healthy breastfed infants relative to the NCHS, CDC and WHO curves</a:t>
            </a:r>
            <a:endParaRPr lang="en-US" sz="2800">
              <a:solidFill>
                <a:schemeClr val="tx2"/>
              </a:solidFill>
              <a:latin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5" name="Picture 2"/>
          <p:cNvPicPr>
            <a:picLocks noGrp="1" noChangeAspect="1" noChangeArrowheads="1"/>
          </p:cNvPicPr>
          <p:nvPr>
            <p:ph sz="quarter" idx="1"/>
          </p:nvPr>
        </p:nvPicPr>
        <p:blipFill>
          <a:blip r:embed="rId2"/>
          <a:srcRect/>
          <a:stretch>
            <a:fillRect/>
          </a:stretch>
        </p:blipFill>
        <p:spPr bwMode="auto">
          <a:xfrm>
            <a:off x="4648200" y="1447800"/>
            <a:ext cx="4495800" cy="5105400"/>
          </a:xfrm>
          <a:prstGeom prst="rect">
            <a:avLst/>
          </a:prstGeom>
          <a:noFill/>
          <a:ln w="9525">
            <a:noFill/>
            <a:miter lim="800000"/>
            <a:headEnd/>
            <a:tailEnd/>
          </a:ln>
          <a:effectLst/>
        </p:spPr>
      </p:pic>
      <p:pic>
        <p:nvPicPr>
          <p:cNvPr id="6" name="Picture 2"/>
          <p:cNvPicPr>
            <a:picLocks noGrp="1" noChangeAspect="1" noChangeArrowheads="1"/>
          </p:cNvPicPr>
          <p:nvPr>
            <p:ph sz="quarter" idx="2"/>
          </p:nvPr>
        </p:nvPicPr>
        <p:blipFill>
          <a:blip r:embed="rId3"/>
          <a:srcRect/>
          <a:stretch>
            <a:fillRect/>
          </a:stretch>
        </p:blipFill>
        <p:spPr bwMode="auto">
          <a:xfrm>
            <a:off x="0" y="1447800"/>
            <a:ext cx="4648200" cy="5105400"/>
          </a:xfrm>
          <a:prstGeom prst="rect">
            <a:avLst/>
          </a:prstGeom>
          <a:noFill/>
          <a:ln w="9525">
            <a:noFill/>
            <a:miter lim="800000"/>
            <a:headEnd/>
            <a:tailEnd/>
          </a:ln>
          <a:effectLst/>
        </p:spPr>
      </p:pic>
      <p:sp>
        <p:nvSpPr>
          <p:cNvPr id="7" name="Rounded Rectangle 6"/>
          <p:cNvSpPr/>
          <p:nvPr/>
        </p:nvSpPr>
        <p:spPr>
          <a:xfrm>
            <a:off x="76200" y="6248400"/>
            <a:ext cx="914400" cy="2286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ounded Rectangle 7"/>
          <p:cNvSpPr/>
          <p:nvPr/>
        </p:nvSpPr>
        <p:spPr>
          <a:xfrm>
            <a:off x="4648200" y="6324600"/>
            <a:ext cx="914400" cy="228600"/>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0" y="452735"/>
            <a:ext cx="7811754" cy="461665"/>
          </a:xfrm>
          <a:prstGeom prst="rect">
            <a:avLst/>
          </a:prstGeom>
          <a:noFill/>
        </p:spPr>
        <p:txBody>
          <a:bodyPr wrap="none" rtlCol="0">
            <a:spAutoFit/>
          </a:bodyPr>
          <a:lstStyle/>
          <a:p>
            <a:r>
              <a:rPr lang="en-US" sz="2400" b="1" dirty="0" smtClean="0"/>
              <a:t>Comparison of WHO with NCHS and CDC chart</a:t>
            </a:r>
            <a:endParaRPr lang="en-US" sz="2400" b="1"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a:xfrm>
            <a:off x="347663" y="44450"/>
            <a:ext cx="8448675" cy="531813"/>
          </a:xfrm>
        </p:spPr>
        <p:txBody>
          <a:bodyPr>
            <a:normAutofit fontScale="90000"/>
          </a:bodyPr>
          <a:lstStyle/>
          <a:p>
            <a:r>
              <a:rPr lang="en-GB" altLang="zh-CN" sz="2000" b="0">
                <a:ea typeface="SimSun" pitchFamily="2" charset="-122"/>
              </a:rPr>
              <a:t>Prevalence of stunting (below -2 SD length/height-for-age) by age based on the WHO standards and the NCHS reference in Bangladesh</a:t>
            </a:r>
            <a:r>
              <a:rPr lang="en-US" altLang="zh-CN" sz="2000" b="0">
                <a:ea typeface="SimSun" pitchFamily="2" charset="-122"/>
              </a:rPr>
              <a:t> </a:t>
            </a:r>
            <a:r>
              <a:rPr lang="en-US" altLang="zh-CN" sz="2000">
                <a:ea typeface="SimSun" pitchFamily="2" charset="-122"/>
              </a:rPr>
              <a:t>  </a:t>
            </a:r>
            <a:endParaRPr lang="en-US" sz="2000"/>
          </a:p>
        </p:txBody>
      </p:sp>
      <p:pic>
        <p:nvPicPr>
          <p:cNvPr id="55300" name="Picture 4"/>
          <p:cNvPicPr>
            <a:picLocks noChangeAspect="1" noChangeArrowheads="1"/>
          </p:cNvPicPr>
          <p:nvPr/>
        </p:nvPicPr>
        <p:blipFill>
          <a:blip r:embed="rId2"/>
          <a:srcRect t="6178"/>
          <a:stretch>
            <a:fillRect/>
          </a:stretch>
        </p:blipFill>
        <p:spPr bwMode="auto">
          <a:xfrm>
            <a:off x="858838" y="863600"/>
            <a:ext cx="7489825" cy="511968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9394" name="Rectangle 2"/>
          <p:cNvSpPr>
            <a:spLocks noGrp="1" noChangeArrowheads="1"/>
          </p:cNvSpPr>
          <p:nvPr>
            <p:ph type="title"/>
          </p:nvPr>
        </p:nvSpPr>
        <p:spPr>
          <a:xfrm>
            <a:off x="347663" y="44450"/>
            <a:ext cx="8448675" cy="531813"/>
          </a:xfrm>
        </p:spPr>
        <p:txBody>
          <a:bodyPr>
            <a:normAutofit fontScale="90000"/>
          </a:bodyPr>
          <a:lstStyle/>
          <a:p>
            <a:r>
              <a:rPr lang="en-GB" altLang="zh-CN" sz="2000" b="0">
                <a:ea typeface="SimSun" pitchFamily="2" charset="-122"/>
              </a:rPr>
              <a:t>Prevalence of underweight (below -2 SD weight-for-age) by age based on the WHO standards and the NCHS reference in Bangladesh</a:t>
            </a:r>
            <a:r>
              <a:rPr lang="en-US" altLang="zh-CN" sz="2000">
                <a:ea typeface="SimSun" pitchFamily="2" charset="-122"/>
              </a:rPr>
              <a:t>  </a:t>
            </a:r>
            <a:endParaRPr lang="en-US" sz="2000"/>
          </a:p>
        </p:txBody>
      </p:sp>
      <p:pic>
        <p:nvPicPr>
          <p:cNvPr id="59396" name="Picture 4"/>
          <p:cNvPicPr>
            <a:picLocks noChangeAspect="1" noChangeArrowheads="1"/>
          </p:cNvPicPr>
          <p:nvPr/>
        </p:nvPicPr>
        <p:blipFill>
          <a:blip r:embed="rId2"/>
          <a:srcRect t="6178"/>
          <a:stretch>
            <a:fillRect/>
          </a:stretch>
        </p:blipFill>
        <p:spPr bwMode="auto">
          <a:xfrm>
            <a:off x="858838" y="819150"/>
            <a:ext cx="7553325" cy="516413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How to measure growth ? </a:t>
            </a:r>
            <a:br>
              <a:rPr lang="en-US" b="1" dirty="0" smtClean="0"/>
            </a:br>
            <a:endParaRPr lang="en-US" dirty="0"/>
          </a:p>
        </p:txBody>
      </p:sp>
      <p:sp>
        <p:nvSpPr>
          <p:cNvPr id="3" name="Content Placeholder 2"/>
          <p:cNvSpPr>
            <a:spLocks noGrp="1"/>
          </p:cNvSpPr>
          <p:nvPr>
            <p:ph sz="quarter" idx="1"/>
          </p:nvPr>
        </p:nvSpPr>
        <p:spPr/>
        <p:txBody>
          <a:bodyPr/>
          <a:lstStyle/>
          <a:p>
            <a:pPr>
              <a:buNone/>
            </a:pPr>
            <a:endParaRPr lang="en-US" dirty="0" smtClean="0"/>
          </a:p>
          <a:p>
            <a:r>
              <a:rPr lang="en-US" dirty="0" smtClean="0"/>
              <a:t>Common anthropometric measurements are weight, height, MUAC, head circumference, chest circumference</a:t>
            </a:r>
          </a:p>
          <a:p>
            <a:endParaRPr lang="en-US" dirty="0" smtClean="0"/>
          </a:p>
          <a:p>
            <a:r>
              <a:rPr lang="en-US" dirty="0" smtClean="0"/>
              <a:t>Most accurate and sensitive method of measuring growth is weight gain</a:t>
            </a:r>
          </a:p>
          <a:p>
            <a:endParaRPr lang="en-US" dirty="0" smtClean="0"/>
          </a:p>
          <a:p>
            <a:pPr>
              <a:buNone/>
            </a:pPr>
            <a:endParaRPr lang="en-US" dirty="0" smtClean="0"/>
          </a:p>
          <a:p>
            <a:r>
              <a:rPr lang="en-US" dirty="0" smtClean="0"/>
              <a:t>By regularly weighing</a:t>
            </a:r>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a:xfrm>
            <a:off x="457200" y="304800"/>
            <a:ext cx="7467600" cy="715962"/>
          </a:xfrm>
        </p:spPr>
        <p:txBody>
          <a:bodyPr/>
          <a:lstStyle/>
          <a:p>
            <a:r>
              <a:rPr lang="en-US" dirty="0" smtClean="0"/>
              <a:t>  Growth </a:t>
            </a:r>
            <a:r>
              <a:rPr lang="en-US" dirty="0"/>
              <a:t>charts</a:t>
            </a:r>
          </a:p>
        </p:txBody>
      </p:sp>
      <p:sp>
        <p:nvSpPr>
          <p:cNvPr id="66563" name="Rectangle 3"/>
          <p:cNvSpPr>
            <a:spLocks noGrp="1" noChangeArrowheads="1"/>
          </p:cNvSpPr>
          <p:nvPr>
            <p:ph sz="quarter" idx="1"/>
          </p:nvPr>
        </p:nvSpPr>
        <p:spPr>
          <a:xfrm>
            <a:off x="762000" y="1905000"/>
            <a:ext cx="7772400" cy="4267200"/>
          </a:xfrm>
        </p:spPr>
        <p:txBody>
          <a:bodyPr/>
          <a:lstStyle/>
          <a:p>
            <a:r>
              <a:rPr lang="en-US"/>
              <a:t>Consist of a series of percentile curves that illustrate the distribution of selected body measurements in the study population</a:t>
            </a:r>
          </a:p>
          <a:p>
            <a:r>
              <a:rPr lang="en-US"/>
              <a:t>Used to track the growth of children from infancy thru adolescence</a:t>
            </a:r>
          </a:p>
          <a:p>
            <a:r>
              <a:rPr lang="en-US"/>
              <a:t>Indicates the state of the child's health, nutrition and well being</a:t>
            </a:r>
          </a:p>
          <a:p>
            <a:pPr>
              <a:buFont typeface="Marlett" pitchFamily="2" charset="2"/>
              <a:buNone/>
            </a:pPr>
            <a:endParaRPr lang="en-US"/>
          </a:p>
          <a:p>
            <a:endParaRPr lang="en-US"/>
          </a:p>
        </p:txBody>
      </p:sp>
      <p:sp>
        <p:nvSpPr>
          <p:cNvPr id="4" name="Line 4"/>
          <p:cNvSpPr>
            <a:spLocks noChangeShapeType="1"/>
          </p:cNvSpPr>
          <p:nvPr/>
        </p:nvSpPr>
        <p:spPr bwMode="auto">
          <a:xfrm flipV="1">
            <a:off x="762000" y="1066799"/>
            <a:ext cx="8382000" cy="76199"/>
          </a:xfrm>
          <a:prstGeom prst="line">
            <a:avLst/>
          </a:prstGeom>
          <a:noFill/>
          <a:ln w="38100">
            <a:solidFill>
              <a:srgbClr val="CC99FF"/>
            </a:solidFill>
            <a:round/>
            <a:headEnd/>
            <a:tailEnd/>
          </a:ln>
          <a:effectLst/>
        </p:spPr>
        <p:txBody>
          <a:bodyPr/>
          <a:lstStyle/>
          <a:p>
            <a:endParaRPr lang="en-US"/>
          </a:p>
        </p:txBody>
      </p:sp>
    </p:spTree>
  </p:cSld>
  <p:clrMapOvr>
    <a:masterClrMapping/>
  </p:clrMapOvr>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sz="quarter" idx="1"/>
          </p:nvPr>
        </p:nvSpPr>
        <p:spPr/>
        <p:txBody>
          <a:bodyPr/>
          <a:lstStyle/>
          <a:p>
            <a:endParaRPr lang="en-US"/>
          </a:p>
        </p:txBody>
      </p:sp>
      <p:pic>
        <p:nvPicPr>
          <p:cNvPr id="1026" name="Picture 2"/>
          <p:cNvPicPr>
            <a:picLocks noChangeAspect="1" noChangeArrowheads="1"/>
          </p:cNvPicPr>
          <p:nvPr/>
        </p:nvPicPr>
        <p:blipFill>
          <a:blip r:embed="rId2"/>
          <a:srcRect/>
          <a:stretch>
            <a:fillRect/>
          </a:stretch>
        </p:blipFill>
        <p:spPr bwMode="auto">
          <a:xfrm>
            <a:off x="261938" y="95250"/>
            <a:ext cx="8620125" cy="6667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457200" y="228600"/>
            <a:ext cx="8229600" cy="5897563"/>
          </a:xfrm>
        </p:spPr>
        <p:txBody>
          <a:bodyPr>
            <a:normAutofit/>
          </a:bodyPr>
          <a:lstStyle/>
          <a:p>
            <a:pPr>
              <a:buNone/>
            </a:pPr>
            <a:r>
              <a:rPr lang="en-US" sz="2000" b="1" dirty="0" smtClean="0">
                <a:latin typeface="Times New Roman" pitchFamily="18" charset="0"/>
                <a:cs typeface="Times New Roman" pitchFamily="18" charset="0"/>
              </a:rPr>
              <a:t> References:</a:t>
            </a:r>
            <a:r>
              <a:rPr lang="en-US" sz="2000" dirty="0" smtClean="0">
                <a:latin typeface="Times New Roman" pitchFamily="18" charset="0"/>
                <a:cs typeface="Times New Roman" pitchFamily="18" charset="0"/>
              </a:rPr>
              <a:t> </a:t>
            </a:r>
          </a:p>
          <a:p>
            <a:pPr marL="457200" indent="-457200">
              <a:buNone/>
            </a:pPr>
            <a:r>
              <a:rPr lang="en-US" sz="2000" dirty="0" smtClean="0">
                <a:latin typeface="Times New Roman" pitchFamily="18" charset="0"/>
                <a:cs typeface="Times New Roman" pitchFamily="18" charset="0"/>
              </a:rPr>
              <a:t>1.World Health Organization. WHO child growth standards: length/height-for-age, weight-for-length, weight for height, and body mass index for age: methods &amp; development. Geneva. World Health Organization. 2006</a:t>
            </a:r>
          </a:p>
          <a:p>
            <a:pPr marL="457200" indent="-457200">
              <a:buNone/>
            </a:pPr>
            <a:r>
              <a:rPr lang="en-US" sz="2000" dirty="0" smtClean="0">
                <a:latin typeface="Times New Roman" pitchFamily="18" charset="0"/>
                <a:cs typeface="Times New Roman" pitchFamily="18" charset="0"/>
              </a:rPr>
              <a:t>2.World Health Organization. Physical Status: The use and interpretation of anthropometry. WHO Technical Report Series 854. Geneva. World Health Organization; 1995. P. 418, 422-23.</a:t>
            </a:r>
          </a:p>
          <a:p>
            <a:pPr>
              <a:buNone/>
            </a:pPr>
            <a:r>
              <a:rPr lang="en-US" sz="2000" dirty="0" smtClean="0">
                <a:latin typeface="Times New Roman" pitchFamily="18" charset="0"/>
                <a:cs typeface="Times New Roman" pitchFamily="18" charset="0"/>
              </a:rPr>
              <a:t>3.Cole TJ. The use and construction of anthropometric growth reference standards.  Nutrition Research Reviews,1993(6):19-50 </a:t>
            </a:r>
          </a:p>
          <a:p>
            <a:pPr>
              <a:buNone/>
            </a:pPr>
            <a:r>
              <a:rPr lang="en-US" sz="2000" dirty="0" smtClean="0">
                <a:latin typeface="Times New Roman" pitchFamily="18" charset="0"/>
                <a:cs typeface="Times New Roman" pitchFamily="18" charset="0"/>
              </a:rPr>
              <a:t>4. Mercedes O, Ray Y. The WHO Growth Chart: Historical consideration and current scientific issues. Bibl </a:t>
            </a:r>
            <a:r>
              <a:rPr lang="en-US" sz="2000" dirty="0" err="1" smtClean="0">
                <a:latin typeface="Times New Roman" pitchFamily="18" charset="0"/>
                <a:cs typeface="Times New Roman" pitchFamily="18" charset="0"/>
              </a:rPr>
              <a:t>Nutr</a:t>
            </a:r>
            <a:r>
              <a:rPr lang="en-US" sz="2000" dirty="0" smtClean="0">
                <a:latin typeface="Times New Roman" pitchFamily="18" charset="0"/>
                <a:cs typeface="Times New Roman" pitchFamily="18" charset="0"/>
              </a:rPr>
              <a:t> Dieta;1996(53):pp 74-89</a:t>
            </a:r>
          </a:p>
          <a:p>
            <a:pPr>
              <a:buNone/>
            </a:pPr>
            <a:r>
              <a:rPr lang="en-US" sz="2000" dirty="0" smtClean="0">
                <a:latin typeface="Times New Roman" pitchFamily="18" charset="0"/>
                <a:cs typeface="Times New Roman" pitchFamily="18" charset="0"/>
              </a:rPr>
              <a:t>5. </a:t>
            </a:r>
            <a:r>
              <a:rPr lang="en-US" sz="2000" dirty="0" err="1" smtClean="0">
                <a:latin typeface="Times New Roman" pitchFamily="18" charset="0"/>
                <a:cs typeface="Times New Roman" pitchFamily="18" charset="0"/>
              </a:rPr>
              <a:t>Onis</a:t>
            </a:r>
            <a:r>
              <a:rPr lang="en-US" sz="2000" dirty="0" smtClean="0">
                <a:latin typeface="Times New Roman" pitchFamily="18" charset="0"/>
                <a:cs typeface="Times New Roman" pitchFamily="18" charset="0"/>
              </a:rPr>
              <a:t> M, </a:t>
            </a:r>
            <a:r>
              <a:rPr lang="en-US" sz="2000" dirty="0" err="1" smtClean="0">
                <a:latin typeface="Times New Roman" pitchFamily="18" charset="0"/>
                <a:cs typeface="Times New Roman" pitchFamily="18" charset="0"/>
              </a:rPr>
              <a:t>Onyango</a:t>
            </a:r>
            <a:r>
              <a:rPr lang="en-US" sz="2000" dirty="0" smtClean="0">
                <a:latin typeface="Times New Roman" pitchFamily="18" charset="0"/>
                <a:cs typeface="Times New Roman" pitchFamily="18" charset="0"/>
              </a:rPr>
              <a:t> AW, Borghi1 E, Garza C and Yang H. Comparison of the World Health Organization (WHO) Child Growth Standards and the National Center for Health Statistics/WHO international growth reference: implications for child health </a:t>
            </a:r>
            <a:r>
              <a:rPr lang="en-US" sz="2000" dirty="0" err="1" smtClean="0">
                <a:latin typeface="Times New Roman" pitchFamily="18" charset="0"/>
                <a:cs typeface="Times New Roman" pitchFamily="18" charset="0"/>
              </a:rPr>
              <a:t>programmes</a:t>
            </a:r>
            <a:r>
              <a:rPr lang="en-US" sz="2000" dirty="0" smtClean="0">
                <a:latin typeface="Times New Roman" pitchFamily="18" charset="0"/>
                <a:cs typeface="Times New Roman" pitchFamily="18" charset="0"/>
              </a:rPr>
              <a:t>. Public Health Nutrition,2006;9(7):942–947 </a:t>
            </a:r>
          </a:p>
          <a:p>
            <a:pPr>
              <a:buNone/>
            </a:pPr>
            <a:endParaRPr lang="en-US" sz="2000" dirty="0" smtClean="0">
              <a:latin typeface="Times New Roman" pitchFamily="18" charset="0"/>
              <a:cs typeface="Times New Roman" pitchFamily="18" charset="0"/>
            </a:endParaRPr>
          </a:p>
          <a:p>
            <a:pPr>
              <a:buNone/>
            </a:pPr>
            <a:endParaRPr lang="en-US" sz="2000"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What is Growth Monitoring </a:t>
            </a:r>
            <a:br>
              <a:rPr lang="en-US" b="1" dirty="0" smtClean="0"/>
            </a:br>
            <a:endParaRPr lang="en-US" dirty="0"/>
          </a:p>
        </p:txBody>
      </p:sp>
      <p:sp>
        <p:nvSpPr>
          <p:cNvPr id="3" name="Content Placeholder 2"/>
          <p:cNvSpPr>
            <a:spLocks noGrp="1"/>
          </p:cNvSpPr>
          <p:nvPr>
            <p:ph sz="quarter" idx="1"/>
          </p:nvPr>
        </p:nvSpPr>
        <p:spPr>
          <a:xfrm>
            <a:off x="457200" y="1600200"/>
            <a:ext cx="8305800" cy="4873752"/>
          </a:xfrm>
        </p:spPr>
        <p:txBody>
          <a:bodyPr>
            <a:normAutofit/>
          </a:bodyPr>
          <a:lstStyle/>
          <a:p>
            <a:r>
              <a:rPr lang="en-US" dirty="0" smtClean="0"/>
              <a:t>Regular monthly recording of weight of the children and plotting it on the growth chart which enables us to see the changes in the weight and giving advice to mother about the growth of child</a:t>
            </a:r>
          </a:p>
          <a:p>
            <a:pPr>
              <a:buNone/>
            </a:pPr>
            <a:r>
              <a:rPr lang="en-US" sz="3200" dirty="0" smtClean="0"/>
              <a:t>  Purpose:</a:t>
            </a:r>
          </a:p>
          <a:p>
            <a:pPr>
              <a:buNone/>
            </a:pPr>
            <a:r>
              <a:rPr lang="en-US" dirty="0" smtClean="0"/>
              <a:t>    To take the action against </a:t>
            </a:r>
          </a:p>
          <a:p>
            <a:r>
              <a:rPr lang="en-US" dirty="0" smtClean="0"/>
              <a:t>Inadequate growth in a child</a:t>
            </a:r>
          </a:p>
          <a:p>
            <a:r>
              <a:rPr lang="en-US" dirty="0" smtClean="0"/>
              <a:t>No growth in a child</a:t>
            </a:r>
          </a:p>
          <a:p>
            <a:r>
              <a:rPr lang="en-US" dirty="0" smtClean="0"/>
              <a:t>Weight loss in a child</a:t>
            </a:r>
          </a:p>
          <a:p>
            <a:r>
              <a:rPr lang="en-US" dirty="0" smtClean="0"/>
              <a:t>To restore health &amp; proper growth</a:t>
            </a:r>
            <a:endParaRPr lang="en-US" dirty="0"/>
          </a:p>
        </p:txBody>
      </p:sp>
      <p:sp>
        <p:nvSpPr>
          <p:cNvPr id="4" name="Line 4"/>
          <p:cNvSpPr>
            <a:spLocks noChangeShapeType="1"/>
          </p:cNvSpPr>
          <p:nvPr/>
        </p:nvSpPr>
        <p:spPr bwMode="auto">
          <a:xfrm>
            <a:off x="304800" y="9906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7467600" cy="1143000"/>
          </a:xfrm>
        </p:spPr>
        <p:txBody>
          <a:bodyPr/>
          <a:lstStyle/>
          <a:p>
            <a:r>
              <a:rPr lang="en-US" dirty="0" smtClean="0"/>
              <a:t>Anthropometric Assessment</a:t>
            </a:r>
            <a:endParaRPr lang="en-US" dirty="0"/>
          </a:p>
        </p:txBody>
      </p:sp>
      <p:sp>
        <p:nvSpPr>
          <p:cNvPr id="3" name="Content Placeholder 2"/>
          <p:cNvSpPr>
            <a:spLocks noGrp="1"/>
          </p:cNvSpPr>
          <p:nvPr>
            <p:ph sz="quarter" idx="1"/>
          </p:nvPr>
        </p:nvSpPr>
        <p:spPr/>
        <p:txBody>
          <a:bodyPr/>
          <a:lstStyle/>
          <a:p>
            <a:r>
              <a:rPr lang="en-US" b="1" dirty="0" smtClean="0"/>
              <a:t> - </a:t>
            </a:r>
            <a:r>
              <a:rPr lang="en-US" dirty="0" smtClean="0"/>
              <a:t>Common anthropometric measurements are weight, height, MUAC, head circumference, </a:t>
            </a:r>
            <a:r>
              <a:rPr lang="en-US" dirty="0" err="1" smtClean="0"/>
              <a:t>skinfold</a:t>
            </a:r>
            <a:r>
              <a:rPr lang="en-US" dirty="0" smtClean="0"/>
              <a:t> thickness (sub-scapular, triceps)</a:t>
            </a:r>
          </a:p>
          <a:p>
            <a:pPr>
              <a:buNone/>
            </a:pPr>
            <a:endParaRPr lang="en-US" dirty="0" smtClean="0"/>
          </a:p>
          <a:p>
            <a:r>
              <a:rPr lang="en-US" b="1" dirty="0" smtClean="0"/>
              <a:t>   - Indices</a:t>
            </a:r>
            <a:r>
              <a:rPr lang="en-US" dirty="0" smtClean="0"/>
              <a:t>: for interpretation of measurements.</a:t>
            </a:r>
          </a:p>
          <a:p>
            <a:pPr>
              <a:buNone/>
            </a:pPr>
            <a:r>
              <a:rPr lang="en-US" b="1" dirty="0" smtClean="0"/>
              <a:t>                      </a:t>
            </a:r>
            <a:r>
              <a:rPr lang="en-US" dirty="0" smtClean="0"/>
              <a:t>-</a:t>
            </a:r>
            <a:r>
              <a:rPr lang="en-US" b="1" dirty="0" smtClean="0"/>
              <a:t> </a:t>
            </a:r>
            <a:r>
              <a:rPr lang="en-US" dirty="0" smtClean="0"/>
              <a:t>Weight-for-age</a:t>
            </a:r>
          </a:p>
          <a:p>
            <a:pPr>
              <a:buNone/>
            </a:pPr>
            <a:r>
              <a:rPr lang="en-US" dirty="0" smtClean="0"/>
              <a:t>                       -  Height-for-age</a:t>
            </a:r>
          </a:p>
          <a:p>
            <a:pPr>
              <a:buNone/>
            </a:pPr>
            <a:r>
              <a:rPr lang="en-US" dirty="0" smtClean="0"/>
              <a:t>                       - Weight-for-height</a:t>
            </a:r>
          </a:p>
          <a:p>
            <a:pPr>
              <a:buNone/>
            </a:pPr>
            <a:r>
              <a:rPr lang="en-US" b="1" dirty="0" smtClean="0"/>
              <a:t>                      </a:t>
            </a:r>
            <a:r>
              <a:rPr lang="en-US" dirty="0" smtClean="0"/>
              <a:t>-</a:t>
            </a:r>
            <a:r>
              <a:rPr lang="en-US" b="1" dirty="0" smtClean="0"/>
              <a:t> </a:t>
            </a:r>
            <a:r>
              <a:rPr lang="en-US" dirty="0" smtClean="0"/>
              <a:t>BMI-for-age </a:t>
            </a:r>
          </a:p>
          <a:p>
            <a:pPr>
              <a:buNone/>
            </a:pPr>
            <a:r>
              <a:rPr lang="en-US" dirty="0" smtClean="0"/>
              <a:t>                       - MUAC-for-age</a:t>
            </a:r>
          </a:p>
          <a:p>
            <a:endParaRPr lang="en-US" dirty="0"/>
          </a:p>
        </p:txBody>
      </p:sp>
      <p:sp>
        <p:nvSpPr>
          <p:cNvPr id="4" name="Line 4"/>
          <p:cNvSpPr>
            <a:spLocks noChangeShapeType="1"/>
          </p:cNvSpPr>
          <p:nvPr/>
        </p:nvSpPr>
        <p:spPr bwMode="auto">
          <a:xfrm>
            <a:off x="304800" y="11430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Scales of Measurements</a:t>
            </a:r>
            <a:endParaRPr lang="en-US" dirty="0"/>
          </a:p>
        </p:txBody>
      </p:sp>
      <p:sp>
        <p:nvSpPr>
          <p:cNvPr id="3" name="Content Placeholder 2"/>
          <p:cNvSpPr>
            <a:spLocks noGrp="1"/>
          </p:cNvSpPr>
          <p:nvPr>
            <p:ph sz="quarter" idx="1"/>
          </p:nvPr>
        </p:nvSpPr>
        <p:spPr/>
        <p:txBody>
          <a:bodyPr/>
          <a:lstStyle/>
          <a:p>
            <a:pPr>
              <a:buNone/>
            </a:pPr>
            <a:r>
              <a:rPr lang="en-US" dirty="0" smtClean="0"/>
              <a:t>  </a:t>
            </a:r>
          </a:p>
          <a:p>
            <a:pPr>
              <a:buNone/>
            </a:pPr>
            <a:endParaRPr lang="en-US" dirty="0" smtClean="0"/>
          </a:p>
          <a:p>
            <a:r>
              <a:rPr lang="en-US" dirty="0" smtClean="0"/>
              <a:t> Z scores</a:t>
            </a:r>
          </a:p>
          <a:p>
            <a:pPr>
              <a:buNone/>
            </a:pPr>
            <a:r>
              <a:rPr lang="en-US" dirty="0" smtClean="0"/>
              <a:t> </a:t>
            </a:r>
          </a:p>
          <a:p>
            <a:r>
              <a:rPr lang="en-US" dirty="0" smtClean="0"/>
              <a:t> Percentiles </a:t>
            </a:r>
          </a:p>
          <a:p>
            <a:pPr>
              <a:buNone/>
            </a:pPr>
            <a:endParaRPr lang="en-US" dirty="0" smtClean="0"/>
          </a:p>
          <a:p>
            <a:r>
              <a:rPr lang="en-US" dirty="0" smtClean="0"/>
              <a:t> Percent of median </a:t>
            </a:r>
          </a:p>
          <a:p>
            <a:pPr>
              <a:buNone/>
            </a:pPr>
            <a:endParaRPr lang="en-US" dirty="0"/>
          </a:p>
        </p:txBody>
      </p:sp>
      <p:sp>
        <p:nvSpPr>
          <p:cNvPr id="4" name="Line 4"/>
          <p:cNvSpPr>
            <a:spLocks noChangeShapeType="1"/>
          </p:cNvSpPr>
          <p:nvPr/>
        </p:nvSpPr>
        <p:spPr bwMode="auto">
          <a:xfrm>
            <a:off x="304800" y="1524000"/>
            <a:ext cx="8839200" cy="0"/>
          </a:xfrm>
          <a:prstGeom prst="line">
            <a:avLst/>
          </a:prstGeom>
          <a:noFill/>
          <a:ln w="38100">
            <a:solidFill>
              <a:srgbClr val="CC99FF"/>
            </a:solidFill>
            <a:round/>
            <a:headEnd/>
            <a:tailEnd/>
          </a:ln>
          <a:effectLst/>
        </p:spPr>
        <p:txBody>
          <a:bodyPr/>
          <a:lstStyle/>
          <a:p>
            <a:endParaRPr 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467600" cy="868362"/>
          </a:xfrm>
        </p:spPr>
        <p:txBody>
          <a:bodyPr>
            <a:normAutofit fontScale="90000"/>
          </a:bodyPr>
          <a:lstStyle/>
          <a:p>
            <a:r>
              <a:rPr lang="en-US" b="1" dirty="0" smtClean="0"/>
              <a:t>Z- Score or </a:t>
            </a:r>
            <a:r>
              <a:rPr lang="en-US" sz="3200" b="1" dirty="0" smtClean="0">
                <a:latin typeface="Times New Roman" pitchFamily="18" charset="0"/>
                <a:cs typeface="Times New Roman" pitchFamily="18" charset="0"/>
              </a:rPr>
              <a:t>standard deviation score</a:t>
            </a:r>
            <a:endParaRPr lang="en-US" b="1" dirty="0"/>
          </a:p>
        </p:txBody>
      </p:sp>
      <p:sp>
        <p:nvSpPr>
          <p:cNvPr id="4" name="TextBox 3"/>
          <p:cNvSpPr txBox="1"/>
          <p:nvPr/>
        </p:nvSpPr>
        <p:spPr>
          <a:xfrm>
            <a:off x="304800" y="1143000"/>
            <a:ext cx="8534400" cy="5847755"/>
          </a:xfrm>
          <a:prstGeom prst="rect">
            <a:avLst/>
          </a:prstGeom>
          <a:noFill/>
        </p:spPr>
        <p:txBody>
          <a:bodyPr wrap="square" rtlCol="0">
            <a:spAutoFit/>
          </a:bodyPr>
          <a:lstStyle/>
          <a:p>
            <a:r>
              <a:rPr lang="en-US" sz="2200" dirty="0" smtClean="0">
                <a:latin typeface="Times New Roman" pitchFamily="18" charset="0"/>
                <a:cs typeface="Times New Roman" pitchFamily="18" charset="0"/>
              </a:rPr>
              <a:t>The deviation of the value for an individual from the median value of the reference population, divided by the standard Deviation for the reference population</a:t>
            </a:r>
          </a:p>
          <a:p>
            <a:r>
              <a:rPr lang="en-US" sz="2200" dirty="0" smtClean="0">
                <a:latin typeface="Times New Roman" pitchFamily="18" charset="0"/>
                <a:cs typeface="Times New Roman" pitchFamily="18" charset="0"/>
              </a:rPr>
              <a:t> </a:t>
            </a:r>
          </a:p>
          <a:p>
            <a:r>
              <a:rPr lang="en-US" sz="2200" dirty="0" smtClean="0">
                <a:latin typeface="Times New Roman" pitchFamily="18" charset="0"/>
                <a:cs typeface="Times New Roman" pitchFamily="18" charset="0"/>
              </a:rPr>
              <a:t> </a:t>
            </a:r>
          </a:p>
          <a:p>
            <a:r>
              <a:rPr lang="en-US" sz="2200" dirty="0" smtClean="0">
                <a:latin typeface="Times New Roman" pitchFamily="18" charset="0"/>
                <a:cs typeface="Times New Roman" pitchFamily="18" charset="0"/>
              </a:rPr>
              <a:t>                                (Observed value)  -   (Median reference value)</a:t>
            </a:r>
          </a:p>
          <a:p>
            <a:r>
              <a:rPr lang="en-US" sz="2200" dirty="0" smtClean="0">
                <a:latin typeface="Times New Roman" pitchFamily="18" charset="0"/>
                <a:cs typeface="Times New Roman" pitchFamily="18" charset="0"/>
              </a:rPr>
              <a:t>            Z- Score =  --------------------------------------------------------</a:t>
            </a:r>
          </a:p>
          <a:p>
            <a:r>
              <a:rPr lang="en-US" sz="2200" dirty="0" smtClean="0">
                <a:latin typeface="Times New Roman" pitchFamily="18" charset="0"/>
                <a:cs typeface="Times New Roman" pitchFamily="18" charset="0"/>
              </a:rPr>
              <a:t>                                 Standard deviation of reference population</a:t>
            </a:r>
          </a:p>
          <a:p>
            <a:r>
              <a:rPr lang="en-US" sz="2200" dirty="0" smtClean="0">
                <a:latin typeface="Times New Roman" pitchFamily="18" charset="0"/>
                <a:cs typeface="Times New Roman" pitchFamily="18" charset="0"/>
              </a:rPr>
              <a:t> </a:t>
            </a:r>
          </a:p>
          <a:p>
            <a:r>
              <a:rPr lang="en-US" sz="2200" dirty="0" smtClean="0">
                <a:latin typeface="Times New Roman" pitchFamily="18" charset="0"/>
                <a:cs typeface="Times New Roman" pitchFamily="18" charset="0"/>
              </a:rPr>
              <a:t> </a:t>
            </a:r>
          </a:p>
          <a:p>
            <a:r>
              <a:rPr lang="en-US" sz="2200" dirty="0" smtClean="0">
                <a:latin typeface="Times New Roman" pitchFamily="18" charset="0"/>
                <a:cs typeface="Times New Roman" pitchFamily="18" charset="0"/>
              </a:rPr>
              <a:t> </a:t>
            </a:r>
          </a:p>
          <a:p>
            <a:pPr>
              <a:buFont typeface="Arial" pitchFamily="34" charset="0"/>
              <a:buChar char="•"/>
            </a:pPr>
            <a:r>
              <a:rPr lang="en-US" sz="2200" dirty="0" smtClean="0">
                <a:latin typeface="Times New Roman" pitchFamily="18" charset="0"/>
                <a:cs typeface="Times New Roman" pitchFamily="18" charset="0"/>
              </a:rPr>
              <a:t>A fixed Z score interval implies a fixed height or weight difference for children of a given age .</a:t>
            </a:r>
          </a:p>
          <a:p>
            <a:pPr>
              <a:buFont typeface="Arial" pitchFamily="34" charset="0"/>
              <a:buChar char="•"/>
            </a:pPr>
            <a:r>
              <a:rPr lang="en-US" sz="2200" dirty="0" smtClean="0">
                <a:latin typeface="Times New Roman" pitchFamily="18" charset="0"/>
                <a:cs typeface="Times New Roman" pitchFamily="18" charset="0"/>
              </a:rPr>
              <a:t>Advantage:- Allows mean and SD calculation for a group of Z score in population based applications</a:t>
            </a:r>
          </a:p>
          <a:p>
            <a:r>
              <a:rPr lang="en-US" sz="2200" dirty="0" smtClean="0">
                <a:latin typeface="Times New Roman" pitchFamily="18" charset="0"/>
                <a:cs typeface="Times New Roman" pitchFamily="18" charset="0"/>
              </a:rPr>
              <a:t> </a:t>
            </a:r>
          </a:p>
          <a:p>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1120</TotalTime>
  <Words>2147</Words>
  <Application>Microsoft Office PowerPoint</Application>
  <PresentationFormat>On-screen Show (4:3)</PresentationFormat>
  <Paragraphs>382</Paragraphs>
  <Slides>52</Slides>
  <Notes>2</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52</vt:i4>
      </vt:variant>
    </vt:vector>
  </HeadingPairs>
  <TitlesOfParts>
    <vt:vector size="54" baseType="lpstr">
      <vt:lpstr>Oriel</vt:lpstr>
      <vt:lpstr>Chart</vt:lpstr>
      <vt:lpstr>Slide 1</vt:lpstr>
      <vt:lpstr>FRAMEWORK</vt:lpstr>
      <vt:lpstr>What is Growth ?</vt:lpstr>
      <vt:lpstr>Child Growth </vt:lpstr>
      <vt:lpstr>How to measure growth ?  </vt:lpstr>
      <vt:lpstr>What is Growth Monitoring  </vt:lpstr>
      <vt:lpstr>Anthropometric Assessment</vt:lpstr>
      <vt:lpstr>Scales of Measurements</vt:lpstr>
      <vt:lpstr>Z- Score or standard deviation score</vt:lpstr>
      <vt:lpstr>Percentile :</vt:lpstr>
      <vt:lpstr>Percent of median:</vt:lpstr>
      <vt:lpstr>Comparison of the characteristic of three measures of scale </vt:lpstr>
      <vt:lpstr>Slide 13</vt:lpstr>
      <vt:lpstr>Various indices and cut-off points for defining malnutrition: </vt:lpstr>
      <vt:lpstr>Interpretation of different indicators  </vt:lpstr>
      <vt:lpstr>       Growth standard or growth reference  </vt:lpstr>
      <vt:lpstr>REFERENCE OR STANDARD </vt:lpstr>
      <vt:lpstr>LOCAL OR INTERNATIONAL </vt:lpstr>
      <vt:lpstr>DISTANCE AND VELOCITY STANDARDS </vt:lpstr>
      <vt:lpstr>DISTANCE AND VELOCITY STANDARDS </vt:lpstr>
      <vt:lpstr>MARGINAL AND CONDITIONAL STANDARDS </vt:lpstr>
      <vt:lpstr>MARGINAL AND CONDITIONAL STANDARDS </vt:lpstr>
      <vt:lpstr>Slide 23</vt:lpstr>
      <vt:lpstr>Slide 24</vt:lpstr>
      <vt:lpstr>PURPOSE OF STANDARDS </vt:lpstr>
      <vt:lpstr>PURPOSE OF STANDARDS </vt:lpstr>
      <vt:lpstr>Background &amp; History</vt:lpstr>
      <vt:lpstr>Harvard Growth Curves (1960-70)</vt:lpstr>
      <vt:lpstr>CDC growth charts</vt:lpstr>
      <vt:lpstr>CDC 2000 growth charts:  new features</vt:lpstr>
      <vt:lpstr>CDC: charts available</vt:lpstr>
      <vt:lpstr>New WHO growth standards</vt:lpstr>
      <vt:lpstr>Slide 33</vt:lpstr>
      <vt:lpstr>Why should we adopt new charts?</vt:lpstr>
      <vt:lpstr>Slide 35</vt:lpstr>
      <vt:lpstr>Slide 36</vt:lpstr>
      <vt:lpstr>WHO Growth Reference Study Prescriptive Approach</vt:lpstr>
      <vt:lpstr>MGRS study design</vt:lpstr>
      <vt:lpstr>MGRS Study Design and Sample</vt:lpstr>
      <vt:lpstr>MGRS Study Design and Sample</vt:lpstr>
      <vt:lpstr>MGRS Study Design and Sample</vt:lpstr>
      <vt:lpstr>Construction of growth curves </vt:lpstr>
      <vt:lpstr>WHO Child Growth Standards</vt:lpstr>
      <vt:lpstr>Comparison of existing growth charts</vt:lpstr>
      <vt:lpstr>WHO standards versus NCHS reference </vt:lpstr>
      <vt:lpstr>Slide 46</vt:lpstr>
      <vt:lpstr>Slide 47</vt:lpstr>
      <vt:lpstr>Prevalence of stunting (below -2 SD length/height-for-age) by age based on the WHO standards and the NCHS reference in Bangladesh   </vt:lpstr>
      <vt:lpstr>Prevalence of underweight (below -2 SD weight-for-age) by age based on the WHO standards and the NCHS reference in Bangladesh  </vt:lpstr>
      <vt:lpstr>  Growth charts</vt:lpstr>
      <vt:lpstr>Slide 51</vt:lpstr>
      <vt:lpstr>Slide 52</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CHILD GROWTH REFERENCE  &amp; STANDARDS</dc:title>
  <dc:creator/>
  <cp:lastModifiedBy>a</cp:lastModifiedBy>
  <cp:revision>109</cp:revision>
  <dcterms:created xsi:type="dcterms:W3CDTF">2006-08-16T00:00:00Z</dcterms:created>
  <dcterms:modified xsi:type="dcterms:W3CDTF">2008-11-27T08:26:19Z</dcterms:modified>
</cp:coreProperties>
</file>